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76" r:id="rId2"/>
    <p:sldId id="422" r:id="rId3"/>
    <p:sldId id="432" r:id="rId4"/>
    <p:sldId id="420" r:id="rId5"/>
    <p:sldId id="419" r:id="rId6"/>
    <p:sldId id="421" r:id="rId7"/>
    <p:sldId id="433" r:id="rId8"/>
    <p:sldId id="454" r:id="rId9"/>
    <p:sldId id="452" r:id="rId10"/>
    <p:sldId id="416" r:id="rId11"/>
    <p:sldId id="418" r:id="rId12"/>
    <p:sldId id="434" r:id="rId13"/>
    <p:sldId id="423" r:id="rId14"/>
    <p:sldId id="424" r:id="rId15"/>
    <p:sldId id="425" r:id="rId16"/>
    <p:sldId id="426" r:id="rId17"/>
    <p:sldId id="427" r:id="rId18"/>
    <p:sldId id="455" r:id="rId19"/>
    <p:sldId id="457" r:id="rId20"/>
    <p:sldId id="458" r:id="rId21"/>
    <p:sldId id="459" r:id="rId22"/>
    <p:sldId id="429" r:id="rId23"/>
    <p:sldId id="430" r:id="rId24"/>
    <p:sldId id="431" r:id="rId25"/>
    <p:sldId id="466" r:id="rId26"/>
    <p:sldId id="435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7" r:id="rId38"/>
    <p:sldId id="448" r:id="rId39"/>
    <p:sldId id="449" r:id="rId40"/>
    <p:sldId id="461" r:id="rId41"/>
    <p:sldId id="462" r:id="rId42"/>
    <p:sldId id="460" r:id="rId43"/>
    <p:sldId id="463" r:id="rId44"/>
    <p:sldId id="464" r:id="rId45"/>
    <p:sldId id="465" r:id="rId46"/>
    <p:sldId id="446" r:id="rId47"/>
    <p:sldId id="40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B6DF6F-CEED-02E8-ADDC-33E6F5DEEA91}" name="Ji Yi" initials="JY" userId="38a9404f68200cd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0ABB"/>
    <a:srgbClr val="0432FF"/>
    <a:srgbClr val="D883FF"/>
    <a:srgbClr val="9437FF"/>
    <a:srgbClr val="660066"/>
    <a:srgbClr val="21D52A"/>
    <a:srgbClr val="F3F3F3"/>
    <a:srgbClr val="02F419"/>
    <a:srgbClr val="CC0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83" autoAdjust="0"/>
    <p:restoredTop sz="87515" autoAdjust="0"/>
  </p:normalViewPr>
  <p:slideViewPr>
    <p:cSldViewPr snapToGrid="0">
      <p:cViewPr varScale="1">
        <p:scale>
          <a:sx n="109" d="100"/>
          <a:sy n="109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75839-F886-4187-9646-C8E7FDDBF258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37B0-1FB6-4CB9-8446-DBF708942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1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43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19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77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52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8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3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44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30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57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10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35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697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63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9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482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37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39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4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20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949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65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75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526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5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8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268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5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76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03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8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1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1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3937B0-1FB6-4CB9-8446-DBF708942E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08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039-8728-4D02-94E8-2885E369AEEA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BFAF3-71C0-4F24-A6A1-A3C7271696E8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F68C-F6B2-4A25-9C3E-F1043DAD57F7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0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F9D8-D2DC-4614-9210-ECAF056951CC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43D7-108C-4ADE-BBCC-226985816300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2DC1-533D-4387-AC83-48FA792A48FA}" type="datetime1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4AF4-2987-4D7B-8D13-DD1B7790B694}" type="datetime1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68B7-978D-4467-B84C-68CE5A8A4584}" type="datetime1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735-5E9A-48E9-B14D-B6112BC18411}" type="datetime1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638C-3841-4325-B0E2-47347C5D990E}" type="datetime1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4C1AB-38DF-439D-ADE5-AED6D3A0103F}" type="datetime1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9E2A5-96C9-493E-9346-3D3F49C94DC6}" type="datetime1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36B49-3D95-41E5-A737-E7601C951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055111/time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mchandbook.net/HandbookChapter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cee.readthedocs.io/en/stabl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mcee.readthedocs.io/en/v2.2.1/user/pt/" TargetMode="External"/><Relationship Id="rId4" Type="http://schemas.openxmlformats.org/officeDocument/2006/relationships/hyperlink" Target="https://arxiv.org/pdf/1202.3665.pdf" TargetMode="Externa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2.png"/><Relationship Id="rId5" Type="http://schemas.openxmlformats.org/officeDocument/2006/relationships/image" Target="../media/image45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ournals.aps.org/prc/pdf/10.1103/PhysRevC.103.05490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TSCAPE/SummerSchool2022/blob/main/Aug02_BayesOverview/20220802%20Hands-on%20Session_Bayesian%20Analysis%20I.ipynb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mhurst.edu/blog/thomas-bayes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870" y="1312101"/>
            <a:ext cx="8525906" cy="167587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Introduction to Bayesian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696" y="3841057"/>
            <a:ext cx="7868798" cy="8729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Irene Ji, Duke University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Simon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Duke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4D9F37-CB2E-4C40-B521-210F0545A81C}"/>
              </a:ext>
            </a:extLst>
          </p:cNvPr>
          <p:cNvSpPr txBox="1">
            <a:spLocks/>
          </p:cNvSpPr>
          <p:nvPr/>
        </p:nvSpPr>
        <p:spPr>
          <a:xfrm>
            <a:off x="542509" y="4970585"/>
            <a:ext cx="8214629" cy="1205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JETSCAPE Online Summer School 2022</a:t>
            </a:r>
          </a:p>
          <a:p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(partially adapted from a BAND camp talk (ISNET 2020) by Simon Mak and Derek Everett;</a:t>
            </a:r>
          </a:p>
          <a:p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a Bayesian Inference talk (</a:t>
            </a:r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Summer School 2021) by Matthew Heffernan, </a:t>
            </a:r>
            <a:r>
              <a:rPr lang="en-US" sz="15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source</a:t>
            </a:r>
            <a:r>
              <a:rPr lang="en-US" sz="1400" i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400" i="1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9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Goal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Learn unknown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observables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capturing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describing probability (or density) of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given unknowns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62" y="1319162"/>
                <a:ext cx="7946850" cy="2554545"/>
              </a:xfrm>
              <a:prstGeom prst="rect">
                <a:avLst/>
              </a:prstGeom>
              <a:blipFill>
                <a:blip r:embed="rId3"/>
                <a:stretch>
                  <a:fillRect l="-638" t="-990" r="-1116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/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Apply 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𝑦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: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distribution, capturing our posterior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beliefs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data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03305-EBB5-B84B-A765-AFE04E09D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975930"/>
                <a:ext cx="7946850" cy="2303451"/>
              </a:xfrm>
              <a:prstGeom prst="rect">
                <a:avLst/>
              </a:prstGeom>
              <a:blipFill>
                <a:blip r:embed="rId4"/>
                <a:stretch>
                  <a:fillRect l="-799" t="-1093" r="-1597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CE2FEDF-0D2D-6644-BA92-AF99DFF8D5D8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ule for Parameter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Bayes rule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∫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Normalizing constant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∫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typically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 known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Luckily, this is not necessary 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-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will use the following to perform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inference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1429834"/>
                <a:ext cx="7946850" cy="2930739"/>
              </a:xfrm>
              <a:prstGeom prst="rect">
                <a:avLst/>
              </a:prstGeom>
              <a:blipFill>
                <a:blip r:embed="rId4"/>
                <a:stretch>
                  <a:fillRect l="-767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5AA26B-4C2B-439B-B152-28227B77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35" y="4360573"/>
            <a:ext cx="5394729" cy="1983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E275FB-B279-4E41-B410-BC2DA0B52B03}"/>
              </a:ext>
            </a:extLst>
          </p:cNvPr>
          <p:cNvSpPr txBox="1">
            <a:spLocks/>
          </p:cNvSpPr>
          <p:nvPr/>
        </p:nvSpPr>
        <p:spPr>
          <a:xfrm>
            <a:off x="1234387" y="2525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5644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Simple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Parameter Estimation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(prior belief 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before observing data):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   ⇒ 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(“probability” of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20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206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5" y="2243667"/>
                <a:ext cx="7946850" cy="3991798"/>
              </a:xfrm>
              <a:prstGeom prst="rect">
                <a:avLst/>
              </a:prstGeom>
              <a:blipFill>
                <a:blip r:embed="rId3"/>
                <a:stretch>
                  <a:fillRect l="-799" b="-3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FC72B3E-F8AE-1547-AB3F-04E3E7D84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DC717F63-9B3F-5D4D-AC76-4E6EE2883D6F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F200BFE-D5B3-4C4C-8410-FFAC0FF08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0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)∝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𝛿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37103"/>
                <a:ext cx="7995009" cy="3846502"/>
              </a:xfrm>
              <a:prstGeom prst="rect">
                <a:avLst/>
              </a:prstGeom>
              <a:blipFill>
                <a:blip r:embed="rId3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01A57F7-974A-6143-A996-3D2963313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B04A82EA-D726-F348-8E99-D79AE8751E02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F24AF98-5AF5-6C4F-9B10-7FB5DA749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D8C508D-9ABC-EE4D-8F46-741521083C66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3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Suppose we observe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the following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Then, by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Bayes’ rule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(and some algebra)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becomes: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,⋯,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acc>
                        <m:accPr>
                          <m:chr m:val="̅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1−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so we can easily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sample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for parameter estimation!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7" y="2229131"/>
                <a:ext cx="7995009" cy="4127220"/>
              </a:xfrm>
              <a:prstGeom prst="rect">
                <a:avLst/>
              </a:prstGeom>
              <a:blipFill>
                <a:blip r:embed="rId3"/>
                <a:stretch>
                  <a:fillRect l="-79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/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D3BEF5-ACED-D54E-8F4E-82B6AB67D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52" y="1236454"/>
                <a:ext cx="1468515" cy="9261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93D44BD1-5ABF-B04E-B601-6C175264F758}"/>
              </a:ext>
            </a:extLst>
          </p:cNvPr>
          <p:cNvSpPr/>
          <p:nvPr/>
        </p:nvSpPr>
        <p:spPr>
          <a:xfrm rot="10800000">
            <a:off x="4233506" y="1507859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/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5814C29-6CC8-0940-9F98-5DF302749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661" y="1236454"/>
                <a:ext cx="1663742" cy="9261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57AE28F-3E32-224F-8B33-682235E1F9FD}"/>
              </a:ext>
            </a:extLst>
          </p:cNvPr>
          <p:cNvSpPr txBox="1">
            <a:spLocks/>
          </p:cNvSpPr>
          <p:nvPr/>
        </p:nvSpPr>
        <p:spPr>
          <a:xfrm>
            <a:off x="1023372" y="27916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6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Let’s take the same observation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What happens if we use 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general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?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 then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is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known and cannot be directly sampled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(no closed-form)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Monte Carlo (MCMC)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sample: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24091"/>
                <a:ext cx="7995009" cy="5488426"/>
              </a:xfrm>
              <a:prstGeom prst="rect">
                <a:avLst/>
              </a:prstGeom>
              <a:blipFill>
                <a:blip r:embed="rId3"/>
                <a:stretch>
                  <a:fillRect l="-794" t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F6B8B3F-1EE9-4854-A10E-348D90E58E23}"/>
              </a:ext>
            </a:extLst>
          </p:cNvPr>
          <p:cNvGrpSpPr/>
          <p:nvPr/>
        </p:nvGrpSpPr>
        <p:grpSpPr>
          <a:xfrm>
            <a:off x="3497803" y="2858610"/>
            <a:ext cx="1677879" cy="1642370"/>
            <a:chOff x="3417904" y="3027284"/>
            <a:chExt cx="1867862" cy="17400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0921F4-797F-4FC9-9E0A-A8E6C47F2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6" t="6716" r="9381" b="3736"/>
            <a:stretch/>
          </p:blipFill>
          <p:spPr>
            <a:xfrm>
              <a:off x="3417904" y="3027284"/>
              <a:ext cx="1867862" cy="174002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815A94-5651-4D3F-8029-3B4B44088BFF}"/>
                </a:ext>
              </a:extLst>
            </p:cNvPr>
            <p:cNvSpPr/>
            <p:nvPr/>
          </p:nvSpPr>
          <p:spPr>
            <a:xfrm>
              <a:off x="3826276" y="3559942"/>
              <a:ext cx="1100831" cy="744732"/>
            </a:xfrm>
            <a:custGeom>
              <a:avLst/>
              <a:gdLst>
                <a:gd name="connsiteX0" fmla="*/ 0 w 1100831"/>
                <a:gd name="connsiteY0" fmla="*/ 727973 h 744732"/>
                <a:gd name="connsiteX1" fmla="*/ 328474 w 1100831"/>
                <a:gd name="connsiteY1" fmla="*/ 4 h 744732"/>
                <a:gd name="connsiteX2" fmla="*/ 665825 w 1100831"/>
                <a:gd name="connsiteY2" fmla="*/ 736850 h 744732"/>
                <a:gd name="connsiteX3" fmla="*/ 923277 w 1100831"/>
                <a:gd name="connsiteY3" fmla="*/ 408376 h 744732"/>
                <a:gd name="connsiteX4" fmla="*/ 1100831 w 1100831"/>
                <a:gd name="connsiteY4" fmla="*/ 727973 h 74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831" h="744732">
                  <a:moveTo>
                    <a:pt x="0" y="727973"/>
                  </a:moveTo>
                  <a:cubicBezTo>
                    <a:pt x="108751" y="363249"/>
                    <a:pt x="217503" y="-1475"/>
                    <a:pt x="328474" y="4"/>
                  </a:cubicBezTo>
                  <a:cubicBezTo>
                    <a:pt x="439445" y="1483"/>
                    <a:pt x="566691" y="668788"/>
                    <a:pt x="665825" y="736850"/>
                  </a:cubicBezTo>
                  <a:cubicBezTo>
                    <a:pt x="764959" y="804912"/>
                    <a:pt x="850776" y="409855"/>
                    <a:pt x="923277" y="408376"/>
                  </a:cubicBezTo>
                  <a:cubicBezTo>
                    <a:pt x="995778" y="406896"/>
                    <a:pt x="1048304" y="567434"/>
                    <a:pt x="1100831" y="727973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1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 popular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sampling algorithm is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Metropolis-Hasting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Initialization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draw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𝒕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draw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from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distribution:</a:t>
                </a:r>
              </a:p>
              <a:p>
                <a:pPr marL="914400" lvl="1" indent="-4572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p</m:t>
                    </m:r>
                    <m: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)∼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lvl="0" indent="-457200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Accept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 proposal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probability: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𝑚𝑖𝑛</m:t>
                    </m:r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(1</m:t>
                    </m:r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den>
                    </m:f>
                    <m:r>
                      <a:rPr lang="en-US" sz="2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Otherwise: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962466"/>
              </a:xfrm>
              <a:prstGeom prst="rect">
                <a:avLst/>
              </a:prstGeom>
              <a:blipFill>
                <a:blip r:embed="rId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27E26E-A44D-0945-B3A6-500902A4251F}"/>
              </a:ext>
            </a:extLst>
          </p:cNvPr>
          <p:cNvGrpSpPr/>
          <p:nvPr/>
        </p:nvGrpSpPr>
        <p:grpSpPr>
          <a:xfrm>
            <a:off x="3257686" y="2083754"/>
            <a:ext cx="1243975" cy="1046310"/>
            <a:chOff x="3257686" y="2083754"/>
            <a:chExt cx="1243975" cy="10463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289AAA-3760-E040-BBA1-B0545C0567F5}"/>
                </a:ext>
              </a:extLst>
            </p:cNvPr>
            <p:cNvGrpSpPr/>
            <p:nvPr/>
          </p:nvGrpSpPr>
          <p:grpSpPr>
            <a:xfrm>
              <a:off x="3257686" y="2083754"/>
              <a:ext cx="1243975" cy="1046310"/>
              <a:chOff x="3417904" y="3027284"/>
              <a:chExt cx="1867862" cy="17400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A536A41-8C56-5C4D-B0AC-A6FAB6CD9C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06" t="6716" r="9381" b="3736"/>
              <a:stretch/>
            </p:blipFill>
            <p:spPr>
              <a:xfrm>
                <a:off x="3417904" y="3027284"/>
                <a:ext cx="1867862" cy="1740025"/>
              </a:xfrm>
              <a:prstGeom prst="rect">
                <a:avLst/>
              </a:prstGeom>
            </p:spPr>
          </p:pic>
          <p:sp>
            <p:nvSpPr>
              <p:cNvPr id="12" name="Freeform: Shape 6">
                <a:extLst>
                  <a:ext uri="{FF2B5EF4-FFF2-40B4-BE49-F238E27FC236}">
                    <a16:creationId xmlns:a16="http://schemas.microsoft.com/office/drawing/2014/main" id="{EA74083A-3DB4-E84D-88E1-0921443B8503}"/>
                  </a:ext>
                </a:extLst>
              </p:cNvPr>
              <p:cNvSpPr/>
              <p:nvPr/>
            </p:nvSpPr>
            <p:spPr>
              <a:xfrm>
                <a:off x="3826276" y="3559942"/>
                <a:ext cx="1100831" cy="744732"/>
              </a:xfrm>
              <a:custGeom>
                <a:avLst/>
                <a:gdLst>
                  <a:gd name="connsiteX0" fmla="*/ 0 w 1100831"/>
                  <a:gd name="connsiteY0" fmla="*/ 727973 h 744732"/>
                  <a:gd name="connsiteX1" fmla="*/ 328474 w 1100831"/>
                  <a:gd name="connsiteY1" fmla="*/ 4 h 744732"/>
                  <a:gd name="connsiteX2" fmla="*/ 665825 w 1100831"/>
                  <a:gd name="connsiteY2" fmla="*/ 736850 h 744732"/>
                  <a:gd name="connsiteX3" fmla="*/ 923277 w 1100831"/>
                  <a:gd name="connsiteY3" fmla="*/ 408376 h 744732"/>
                  <a:gd name="connsiteX4" fmla="*/ 1100831 w 1100831"/>
                  <a:gd name="connsiteY4" fmla="*/ 727973 h 74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0831" h="744732">
                    <a:moveTo>
                      <a:pt x="0" y="727973"/>
                    </a:moveTo>
                    <a:cubicBezTo>
                      <a:pt x="108751" y="363249"/>
                      <a:pt x="217503" y="-1475"/>
                      <a:pt x="328474" y="4"/>
                    </a:cubicBezTo>
                    <a:cubicBezTo>
                      <a:pt x="439445" y="1483"/>
                      <a:pt x="566691" y="668788"/>
                      <a:pt x="665825" y="736850"/>
                    </a:cubicBezTo>
                    <a:cubicBezTo>
                      <a:pt x="764959" y="804912"/>
                      <a:pt x="850776" y="409855"/>
                      <a:pt x="923277" y="408376"/>
                    </a:cubicBezTo>
                    <a:cubicBezTo>
                      <a:pt x="995778" y="406896"/>
                      <a:pt x="1048304" y="567434"/>
                      <a:pt x="1100831" y="727973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B32161-A25E-FE41-8F82-464C95D5E907}"/>
                </a:ext>
              </a:extLst>
            </p:cNvPr>
            <p:cNvSpPr/>
            <p:nvPr/>
          </p:nvSpPr>
          <p:spPr>
            <a:xfrm>
              <a:off x="3716215" y="2801815"/>
              <a:ext cx="82062" cy="93785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01FF42-76B0-1641-99FF-AD26DB21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8" y="3429000"/>
            <a:ext cx="1045070" cy="1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Steps 1-3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construct a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Markov chain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which samples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</a:t>
                </a:r>
                <a:r>
                  <a:rPr lang="en-US" sz="2000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only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evaluations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,⋯,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Burn-in: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initialized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poorly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remove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a few iterations at the start of the chain.</a:t>
                </a:r>
              </a:p>
              <a:p>
                <a:pPr marL="457200" indent="-457200" defTabSz="914400">
                  <a:lnSpc>
                    <a:spcPct val="150000"/>
                  </a:lnSpc>
                  <a:buFont typeface="+mj-lt"/>
                  <a:buAutoNum type="arabicPeriod" startAt="4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Thinning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-step):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if the samples are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highly correlated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keep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𝒎</m:t>
                    </m:r>
                  </m:oMath>
                </a14:m>
                <a:r>
                  <a:rPr lang="en-US" sz="2000" b="1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r>
                  <a:rPr lang="en-US" sz="2000" b="1" dirty="0" err="1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lang="en-US" sz="20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iteration and discard others.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5" y="1142259"/>
                <a:ext cx="7995009" cy="5113323"/>
              </a:xfrm>
              <a:prstGeom prst="rect">
                <a:avLst/>
              </a:prstGeom>
              <a:blipFill>
                <a:blip r:embed="rId3"/>
                <a:stretch>
                  <a:fillRect l="-1111" r="-635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6F318C-EC00-B042-8F35-56129158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44" y="2245434"/>
            <a:ext cx="5813329" cy="2102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B50ECE-3D4E-754F-9565-C2D8BBA5ED61}"/>
              </a:ext>
            </a:extLst>
          </p:cNvPr>
          <p:cNvCxnSpPr/>
          <p:nvPr/>
        </p:nvCxnSpPr>
        <p:spPr>
          <a:xfrm>
            <a:off x="488272" y="3031434"/>
            <a:ext cx="680871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5D4C6B3-F110-AF49-B713-1AAE4634D784}"/>
              </a:ext>
            </a:extLst>
          </p:cNvPr>
          <p:cNvSpPr/>
          <p:nvPr/>
        </p:nvSpPr>
        <p:spPr>
          <a:xfrm>
            <a:off x="1495952" y="2354512"/>
            <a:ext cx="426128" cy="160788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C64D77-D22A-AE4C-A43F-ABC7CB5CE77D}"/>
              </a:ext>
            </a:extLst>
          </p:cNvPr>
          <p:cNvGrpSpPr/>
          <p:nvPr/>
        </p:nvGrpSpPr>
        <p:grpSpPr>
          <a:xfrm>
            <a:off x="6536061" y="2086808"/>
            <a:ext cx="2107773" cy="2369271"/>
            <a:chOff x="6536061" y="2086808"/>
            <a:chExt cx="2107773" cy="236927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AB17B1-F928-AC4E-9D9C-C96B33E7C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833" y="2086808"/>
              <a:ext cx="1456399" cy="20972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875CA-2A91-A243-B9E2-4C4195064BF1}"/>
                </a:ext>
              </a:extLst>
            </p:cNvPr>
            <p:cNvSpPr txBox="1"/>
            <p:nvPr/>
          </p:nvSpPr>
          <p:spPr>
            <a:xfrm>
              <a:off x="6536061" y="4055969"/>
              <a:ext cx="2107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Target Posterior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CD772A-2FCD-8142-8127-B69F84C2148D}"/>
              </a:ext>
            </a:extLst>
          </p:cNvPr>
          <p:cNvGrpSpPr/>
          <p:nvPr/>
        </p:nvGrpSpPr>
        <p:grpSpPr>
          <a:xfrm>
            <a:off x="2013340" y="2354512"/>
            <a:ext cx="4553112" cy="2163177"/>
            <a:chOff x="2013340" y="2354512"/>
            <a:chExt cx="4553112" cy="2163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03E038-961A-D24C-B90B-7904F27ADE65}"/>
                </a:ext>
              </a:extLst>
            </p:cNvPr>
            <p:cNvGrpSpPr/>
            <p:nvPr/>
          </p:nvGrpSpPr>
          <p:grpSpPr>
            <a:xfrm>
              <a:off x="2226365" y="2354512"/>
              <a:ext cx="4340087" cy="1634387"/>
              <a:chOff x="2226365" y="2354512"/>
              <a:chExt cx="4340087" cy="163438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1B03283-8A0F-2D4C-A6BD-A38AAB4715CD}"/>
                  </a:ext>
                </a:extLst>
              </p:cNvPr>
              <p:cNvCxnSpPr/>
              <p:nvPr/>
            </p:nvCxnSpPr>
            <p:spPr>
              <a:xfrm>
                <a:off x="2226365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2FC3D4-EDE8-F64A-A688-5FFC61539FFB}"/>
                  </a:ext>
                </a:extLst>
              </p:cNvPr>
              <p:cNvCxnSpPr/>
              <p:nvPr/>
            </p:nvCxnSpPr>
            <p:spPr>
              <a:xfrm>
                <a:off x="2484781" y="237439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3AEC011-FA10-8B41-83A1-2C62DCDEB38B}"/>
                  </a:ext>
                </a:extLst>
              </p:cNvPr>
              <p:cNvCxnSpPr/>
              <p:nvPr/>
            </p:nvCxnSpPr>
            <p:spPr>
              <a:xfrm>
                <a:off x="2749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549B78D-2A7F-404A-B54F-A1FAB9DD4FC2}"/>
                  </a:ext>
                </a:extLst>
              </p:cNvPr>
              <p:cNvCxnSpPr/>
              <p:nvPr/>
            </p:nvCxnSpPr>
            <p:spPr>
              <a:xfrm>
                <a:off x="3008242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433247-999F-694F-89BB-FA4CBEAADAE3}"/>
                  </a:ext>
                </a:extLst>
              </p:cNvPr>
              <p:cNvCxnSpPr/>
              <p:nvPr/>
            </p:nvCxnSpPr>
            <p:spPr>
              <a:xfrm>
                <a:off x="3253409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6C53E-C0D3-A244-A413-FA46CFC149EB}"/>
                  </a:ext>
                </a:extLst>
              </p:cNvPr>
              <p:cNvCxnSpPr/>
              <p:nvPr/>
            </p:nvCxnSpPr>
            <p:spPr>
              <a:xfrm>
                <a:off x="3511825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6C60F3-A4AF-E444-8F99-102286E19B09}"/>
                  </a:ext>
                </a:extLst>
              </p:cNvPr>
              <p:cNvCxnSpPr/>
              <p:nvPr/>
            </p:nvCxnSpPr>
            <p:spPr>
              <a:xfrm>
                <a:off x="3776870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AC96BB6-88A0-9142-9FBC-09A4B4EE7121}"/>
                  </a:ext>
                </a:extLst>
              </p:cNvPr>
              <p:cNvCxnSpPr/>
              <p:nvPr/>
            </p:nvCxnSpPr>
            <p:spPr>
              <a:xfrm>
                <a:off x="403528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524F6-9517-3C4E-A960-9D46334767DF}"/>
                  </a:ext>
                </a:extLst>
              </p:cNvPr>
              <p:cNvCxnSpPr/>
              <p:nvPr/>
            </p:nvCxnSpPr>
            <p:spPr>
              <a:xfrm>
                <a:off x="4273826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8A2B201-BD61-FF4A-808E-AB30EF9ADFDE}"/>
                  </a:ext>
                </a:extLst>
              </p:cNvPr>
              <p:cNvCxnSpPr/>
              <p:nvPr/>
            </p:nvCxnSpPr>
            <p:spPr>
              <a:xfrm>
                <a:off x="4532242" y="238101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E5F280-47F1-F345-8CE3-A1C654F46D93}"/>
                  </a:ext>
                </a:extLst>
              </p:cNvPr>
              <p:cNvCxnSpPr/>
              <p:nvPr/>
            </p:nvCxnSpPr>
            <p:spPr>
              <a:xfrm>
                <a:off x="4797287" y="23810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D2561E-7257-5A4C-938D-EF63CA2EA235}"/>
                  </a:ext>
                </a:extLst>
              </p:cNvPr>
              <p:cNvCxnSpPr/>
              <p:nvPr/>
            </p:nvCxnSpPr>
            <p:spPr>
              <a:xfrm>
                <a:off x="5055703" y="2374388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700B709-8AA5-FE48-8063-607CCAADFC33}"/>
                  </a:ext>
                </a:extLst>
              </p:cNvPr>
              <p:cNvCxnSpPr/>
              <p:nvPr/>
            </p:nvCxnSpPr>
            <p:spPr>
              <a:xfrm>
                <a:off x="5280991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9828BF0-1A36-0E47-86E0-1FCBB78B2B68}"/>
                  </a:ext>
                </a:extLst>
              </p:cNvPr>
              <p:cNvCxnSpPr/>
              <p:nvPr/>
            </p:nvCxnSpPr>
            <p:spPr>
              <a:xfrm>
                <a:off x="5539407" y="2361140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3519521-1FCA-2F4F-B749-58422EDA175C}"/>
                  </a:ext>
                </a:extLst>
              </p:cNvPr>
              <p:cNvCxnSpPr/>
              <p:nvPr/>
            </p:nvCxnSpPr>
            <p:spPr>
              <a:xfrm>
                <a:off x="5804452" y="2361136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B5A3F5-CFA2-8041-BB37-0E32DDEBE193}"/>
                  </a:ext>
                </a:extLst>
              </p:cNvPr>
              <p:cNvCxnSpPr/>
              <p:nvPr/>
            </p:nvCxnSpPr>
            <p:spPr>
              <a:xfrm>
                <a:off x="6062868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2D7EF1C-A26B-1847-91A2-8CCDAF3AD954}"/>
                  </a:ext>
                </a:extLst>
              </p:cNvPr>
              <p:cNvCxnSpPr/>
              <p:nvPr/>
            </p:nvCxnSpPr>
            <p:spPr>
              <a:xfrm>
                <a:off x="6314660" y="2367764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B73819-3955-0341-8854-33C214552CAB}"/>
                  </a:ext>
                </a:extLst>
              </p:cNvPr>
              <p:cNvCxnSpPr/>
              <p:nvPr/>
            </p:nvCxnSpPr>
            <p:spPr>
              <a:xfrm>
                <a:off x="6566452" y="2354512"/>
                <a:ext cx="0" cy="1607883"/>
              </a:xfrm>
              <a:prstGeom prst="line">
                <a:avLst/>
              </a:prstGeom>
              <a:ln w="28575">
                <a:solidFill>
                  <a:srgbClr val="FA0ABB"/>
                </a:solidFill>
                <a:prstDash val="sysDash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D7DDFD73-7235-E645-89A7-D71BDA6956E6}"/>
                </a:ext>
              </a:extLst>
            </p:cNvPr>
            <p:cNvSpPr/>
            <p:nvPr/>
          </p:nvSpPr>
          <p:spPr>
            <a:xfrm rot="16200000">
              <a:off x="2292285" y="4052173"/>
              <a:ext cx="126575" cy="258415"/>
            </a:xfrm>
            <a:prstGeom prst="leftBrace">
              <a:avLst/>
            </a:prstGeom>
            <a:ln w="28575">
              <a:solidFill>
                <a:srgbClr val="FA0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/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a14:m>
                  <a:r>
                    <a:rPr lang="en-US" sz="1600" b="1" dirty="0">
                      <a:solidFill>
                        <a:srgbClr val="FA0ABB"/>
                      </a:solidFill>
                    </a:rPr>
                    <a:t> steps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3CE5F-CEFC-914D-BF1C-D3CDC230D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340" y="4179135"/>
                  <a:ext cx="1170410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740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13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Bayesian Paradigm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Other MCMC sampling algorithms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better performance: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Monte Carlo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(HMC)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Hamiltonian dynamics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to create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proposal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distribution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𝑈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(Total energy = Potential + kinetic Energy)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Reference: 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https://</a:t>
                </a:r>
                <a:r>
                  <a:rPr lang="en-US" dirty="0" err="1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www.mcmchandbook.net</a:t>
                </a: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hlinkClick r:id="rId3"/>
                  </a:rPr>
                  <a:t>/HandbookChapter5.pdf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142259"/>
                <a:ext cx="8569505" cy="6036589"/>
              </a:xfrm>
              <a:prstGeom prst="rect">
                <a:avLst/>
              </a:prstGeom>
              <a:blipFill>
                <a:blip r:embed="rId4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25E2E-52B7-0447-A2FE-6B55D18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31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09BC0-D355-A34C-B909-16C87BEE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94" y="3106259"/>
            <a:ext cx="3564606" cy="26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E7B0E-8D9C-0545-A71D-E6DA23C9DF64}"/>
              </a:ext>
            </a:extLst>
          </p:cNvPr>
          <p:cNvSpPr txBox="1"/>
          <p:nvPr/>
        </p:nvSpPr>
        <p:spPr>
          <a:xfrm>
            <a:off x="371062" y="6533322"/>
            <a:ext cx="74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Figures: https://</a:t>
            </a:r>
            <a:r>
              <a:rPr lang="en-US" sz="1100" dirty="0" err="1"/>
              <a:t>theclevermachine.wordpress.com</a:t>
            </a:r>
            <a:r>
              <a:rPr lang="en-US" sz="1100" dirty="0"/>
              <a:t>/2012/11/18/</a:t>
            </a:r>
            <a:r>
              <a:rPr lang="en-US" sz="1100" dirty="0" err="1"/>
              <a:t>mcmc</a:t>
            </a:r>
            <a:r>
              <a:rPr lang="en-US" sz="1100" dirty="0"/>
              <a:t>-</a:t>
            </a:r>
            <a:r>
              <a:rPr lang="en-US" sz="1100" dirty="0" err="1"/>
              <a:t>hamiltonian</a:t>
            </a:r>
            <a:r>
              <a:rPr lang="en-US" sz="1100" dirty="0"/>
              <a:t>-monte-</a:t>
            </a:r>
            <a:r>
              <a:rPr lang="en-US" sz="1100" dirty="0" err="1"/>
              <a:t>carlo</a:t>
            </a:r>
            <a:r>
              <a:rPr lang="en-US" sz="1100" dirty="0"/>
              <a:t>-a-k-a-hybrid-monte-</a:t>
            </a:r>
            <a:r>
              <a:rPr lang="en-US" sz="1100" dirty="0" err="1"/>
              <a:t>carlo</a:t>
            </a:r>
            <a:r>
              <a:rPr lang="en-US" sz="1100" dirty="0"/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BAA46-2A83-E54A-A333-2CF5CC4BCFD3}"/>
              </a:ext>
            </a:extLst>
          </p:cNvPr>
          <p:cNvSpPr txBox="1"/>
          <p:nvPr/>
        </p:nvSpPr>
        <p:spPr>
          <a:xfrm>
            <a:off x="7162917" y="3697357"/>
            <a:ext cx="1603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Faster convergence with better mixing</a:t>
            </a:r>
          </a:p>
        </p:txBody>
      </p:sp>
    </p:spTree>
    <p:extLst>
      <p:ext uri="{BB962C8B-B14F-4D97-AF65-F5344CB8AC3E}">
        <p14:creationId xmlns:p14="http://schemas.microsoft.com/office/powerpoint/2010/main" val="918436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402219" y="1142259"/>
            <a:ext cx="8569505" cy="474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MCMC sampling algorithms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better performance: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Affine-invariant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ensemble sampler for MCMC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Performs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affine transformation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Better performance</a:t>
            </a:r>
            <a:r>
              <a:rPr lang="en-US" sz="1600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general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Python package ”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emcee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(Hands-on Session):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https://emcee.readthedocs.io/en/stable/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https://arxiv.org/pdf/1202.3665.pdf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Parallel-tempered</a:t>
            </a:r>
            <a:r>
              <a:rPr lang="en-US" sz="19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MCMC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performance for </a:t>
            </a:r>
            <a:r>
              <a:rPr lang="en-US" sz="16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posterior distribution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Implemented in JETSCAPE-SIMS package, </a:t>
            </a:r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Weiyao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will discuss this tomorrow</a:t>
            </a:r>
          </a:p>
          <a:p>
            <a:pPr marL="914400" lvl="1" indent="-4572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Reference: 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https://emcee.readthedocs.io/en/v2.2.1/user/pt/</a:t>
            </a:r>
            <a:endParaRPr lang="en-US" sz="16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5B67CE-B999-474B-9C83-5B9BAB1DCBB2}"/>
              </a:ext>
            </a:extLst>
          </p:cNvPr>
          <p:cNvSpPr txBox="1">
            <a:spLocks/>
          </p:cNvSpPr>
          <p:nvPr/>
        </p:nvSpPr>
        <p:spPr>
          <a:xfrm>
            <a:off x="1141283" y="3065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Markov Chain Monte Carlo (MCMC)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7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where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the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 with input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7995009" cy="1641219"/>
              </a:xfrm>
              <a:prstGeom prst="rect">
                <a:avLst/>
              </a:prstGeom>
              <a:blipFill>
                <a:blip r:embed="rId4"/>
                <a:stretch>
                  <a:fillRect l="-762" t="-14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/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Experimental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⋯,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336ECAF-8883-476C-9153-A9FBCE26C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077" y="3419436"/>
                <a:ext cx="2255527" cy="8866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C9291-D790-41D1-8DE9-5F4A8088342E}"/>
              </a:ext>
            </a:extLst>
          </p:cNvPr>
          <p:cNvCxnSpPr>
            <a:cxnSpLocks/>
          </p:cNvCxnSpPr>
          <p:nvPr/>
        </p:nvCxnSpPr>
        <p:spPr>
          <a:xfrm>
            <a:off x="6747900" y="4315631"/>
            <a:ext cx="0" cy="348166"/>
          </a:xfrm>
          <a:prstGeom prst="straightConnector1">
            <a:avLst/>
          </a:prstGeom>
          <a:ln w="47625">
            <a:solidFill>
              <a:schemeClr val="accent6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B7BD0-B4F5-4BA9-9544-067B865ECF9A}"/>
              </a:ext>
            </a:extLst>
          </p:cNvPr>
          <p:cNvGrpSpPr/>
          <p:nvPr/>
        </p:nvGrpSpPr>
        <p:grpSpPr>
          <a:xfrm>
            <a:off x="601694" y="4682924"/>
            <a:ext cx="7201168" cy="926402"/>
            <a:chOff x="1023372" y="2713078"/>
            <a:chExt cx="7201168" cy="9264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074A1F-DCB9-4C94-9218-7519213942D6}"/>
                </a:ext>
              </a:extLst>
            </p:cNvPr>
            <p:cNvCxnSpPr>
              <a:cxnSpLocks/>
            </p:cNvCxnSpPr>
            <p:nvPr/>
          </p:nvCxnSpPr>
          <p:spPr>
            <a:xfrm>
              <a:off x="1599299" y="3196165"/>
              <a:ext cx="3076113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A543-3936-4E7C-ADEE-285355F862BD}"/>
                </a:ext>
              </a:extLst>
            </p:cNvPr>
            <p:cNvSpPr/>
            <p:nvPr/>
          </p:nvSpPr>
          <p:spPr>
            <a:xfrm>
              <a:off x="1967721" y="2752849"/>
              <a:ext cx="2192785" cy="88663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Simulator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A72394-E952-4D25-B6A5-2C84E2D0A004}"/>
                    </a:ext>
                  </a:extLst>
                </p:cNvPr>
                <p:cNvSpPr txBox="1"/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05985BE-69B4-4306-8658-E7D1B02F3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72" y="2984272"/>
                  <a:ext cx="575927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/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𝜂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Segoe UI" panose="020B0502040204020203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18EB7D3-2093-4AC4-BEE2-0AC6CD343A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6" y="2984272"/>
                  <a:ext cx="731845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C89083-3748-485B-9E2D-B54EB5075FFF}"/>
                </a:ext>
              </a:extLst>
            </p:cNvPr>
            <p:cNvCxnSpPr>
              <a:cxnSpLocks/>
            </p:cNvCxnSpPr>
            <p:nvPr/>
          </p:nvCxnSpPr>
          <p:spPr>
            <a:xfrm>
              <a:off x="5480320" y="3196165"/>
              <a:ext cx="551436" cy="0"/>
            </a:xfrm>
            <a:prstGeom prst="straightConnector1">
              <a:avLst/>
            </a:prstGeom>
            <a:ln w="47625">
              <a:solidFill>
                <a:schemeClr val="accent5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F7B6F07-4372-447B-ABF6-2D026D21AEC3}"/>
                </a:ext>
              </a:extLst>
            </p:cNvPr>
            <p:cNvSpPr/>
            <p:nvPr/>
          </p:nvSpPr>
          <p:spPr>
            <a:xfrm>
              <a:off x="6031755" y="2713078"/>
              <a:ext cx="2192785" cy="8866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Estimation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 more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realistic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𝜖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∼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.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𝑁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 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𝑖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=1, ⋯,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Likelihood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 then sample the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using MCMC: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476243"/>
              </a:xfrm>
              <a:prstGeom prst="rect">
                <a:avLst/>
              </a:prstGeom>
              <a:blipFill>
                <a:blip r:embed="rId4"/>
                <a:stretch>
                  <a:fillRect l="-738" t="-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3656EA-776B-F746-B912-49E962339E75}"/>
              </a:ext>
            </a:extLst>
          </p:cNvPr>
          <p:cNvSpPr txBox="1">
            <a:spLocks/>
          </p:cNvSpPr>
          <p:nvPr/>
        </p:nvSpPr>
        <p:spPr>
          <a:xfrm>
            <a:off x="1015752" y="26670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420671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7024" y="33370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More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ealistic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embedded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within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MCMC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sampler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if the computer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can be evaluated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quickly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(i.e., the simulator is computationally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cheap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When the simulator is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each evaluation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time-intensive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The MCMC would take a </a:t>
                </a: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long time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 run, since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each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sample requires an evaluation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!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Enter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emulation!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4933723"/>
              </a:xfrm>
              <a:prstGeom prst="rect">
                <a:avLst/>
              </a:prstGeom>
              <a:blipFill>
                <a:blip r:embed="rId4"/>
                <a:stretch>
                  <a:fillRect l="-738" t="-494" r="-590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C1FA-2C78-1A4F-9177-08EA6E98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26956"/>
            <a:ext cx="8250481" cy="170204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Section III. </a:t>
            </a:r>
            <a:b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Computer Model Emulation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19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46155-D4F6-44E4-9A69-C3DD8B2BC764}"/>
              </a:ext>
            </a:extLst>
          </p:cNvPr>
          <p:cNvSpPr txBox="1"/>
          <p:nvPr/>
        </p:nvSpPr>
        <p:spPr>
          <a:xfrm>
            <a:off x="202573" y="4619502"/>
            <a:ext cx="311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few simulations at different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0F055-96AF-43D1-BAC3-8FA2A61D6538}"/>
              </a:ext>
            </a:extLst>
          </p:cNvPr>
          <p:cNvSpPr txBox="1"/>
          <p:nvPr/>
        </p:nvSpPr>
        <p:spPr>
          <a:xfrm>
            <a:off x="3200684" y="4619502"/>
            <a:ext cx="282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predictive model using simulation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EC26DD-255C-4879-B39E-22C91C80E72F}"/>
              </a:ext>
            </a:extLst>
          </p:cNvPr>
          <p:cNvSpPr txBox="1"/>
          <p:nvPr/>
        </p:nvSpPr>
        <p:spPr>
          <a:xfrm>
            <a:off x="5983003" y="4619502"/>
            <a:ext cx="29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simulation output at a new parameter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18AD0-AF00-4346-B0E2-BD2D7BFFA10E}"/>
              </a:ext>
            </a:extLst>
          </p:cNvPr>
          <p:cNvSpPr txBox="1"/>
          <p:nvPr/>
        </p:nvSpPr>
        <p:spPr>
          <a:xfrm>
            <a:off x="588804" y="1193175"/>
            <a:ext cx="79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One way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speed up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computer simulations is via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40762C-DA20-EE4B-BD03-D3CCBE87619A}"/>
              </a:ext>
            </a:extLst>
          </p:cNvPr>
          <p:cNvGrpSpPr/>
          <p:nvPr/>
        </p:nvGrpSpPr>
        <p:grpSpPr>
          <a:xfrm>
            <a:off x="3194324" y="2378517"/>
            <a:ext cx="2834381" cy="1672602"/>
            <a:chOff x="3176439" y="2754889"/>
            <a:chExt cx="2834381" cy="16726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E03EF22-56BF-0846-8957-DBC3C33E2498}"/>
                </a:ext>
              </a:extLst>
            </p:cNvPr>
            <p:cNvGrpSpPr/>
            <p:nvPr/>
          </p:nvGrpSpPr>
          <p:grpSpPr>
            <a:xfrm>
              <a:off x="3176439" y="2754889"/>
              <a:ext cx="2721079" cy="1619971"/>
              <a:chOff x="3176439" y="2754889"/>
              <a:chExt cx="2721079" cy="161997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FF9AEED-4B7F-4139-AA6C-E23AD0DA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592" y="2754889"/>
                <a:ext cx="2516926" cy="134822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/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B503E40-B63B-4479-BE8F-3729C3694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439" y="4005528"/>
                    <a:ext cx="78220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/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2C3B8BE-D068-4750-A51F-BF4A9CAE5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386" y="3760887"/>
                    <a:ext cx="7875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/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74EA9340-5EEE-4CAA-BFCB-18396A8180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96" y="2986684"/>
                    <a:ext cx="7875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B320B40-417E-41CC-8804-7EC8FF075C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5638" y="3785020"/>
                <a:ext cx="0" cy="2867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6B895A-BD23-47FF-ADEA-EBEF876F2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1228" y="3984724"/>
                <a:ext cx="2739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5A16F13-A089-4788-8342-DCD85FC47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5386" y="3188962"/>
                <a:ext cx="4653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/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721171-29D8-4A06-82D6-83218EC1F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679" y="4058159"/>
                  <a:ext cx="37414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964783B-3336-E04B-B2F4-14330836A122}"/>
              </a:ext>
            </a:extLst>
          </p:cNvPr>
          <p:cNvGrpSpPr/>
          <p:nvPr/>
        </p:nvGrpSpPr>
        <p:grpSpPr>
          <a:xfrm>
            <a:off x="627796" y="1834074"/>
            <a:ext cx="2268077" cy="2761488"/>
            <a:chOff x="661919" y="1855066"/>
            <a:chExt cx="2268077" cy="27644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9C327DF-E256-CC4A-B1FC-BA24BB6D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9" y="1855066"/>
              <a:ext cx="2268077" cy="2764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/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</a:t>
                  </a:r>
                  <a:r>
                    <a:rPr lang="en-US" dirty="0">
                      <a:solidFill>
                        <a:srgbClr val="002060"/>
                      </a:solidFill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B3F10C-CE35-734F-83D7-82C48730B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150" y="4061357"/>
                  <a:ext cx="1087670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D7816-67F3-6342-BC84-EC6EE4FB5A3A}"/>
              </a:ext>
            </a:extLst>
          </p:cNvPr>
          <p:cNvGrpSpPr/>
          <p:nvPr/>
        </p:nvGrpSpPr>
        <p:grpSpPr>
          <a:xfrm>
            <a:off x="6316682" y="1834074"/>
            <a:ext cx="2268077" cy="2761488"/>
            <a:chOff x="6316682" y="1834074"/>
            <a:chExt cx="2268077" cy="276148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522DAA-6325-F847-A6CE-54F9B6AA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6682" y="1834074"/>
              <a:ext cx="2268077" cy="27614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/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32441A-50F6-B94E-BC0D-C1888027A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882" y="4037620"/>
                  <a:ext cx="73391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08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data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Input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,⋯,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  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Simulation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outputs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,⋯,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Objective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new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simulation output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Quantify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𝑛𝑒𝑤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" y="3874302"/>
                <a:ext cx="7755205" cy="2629118"/>
              </a:xfrm>
              <a:prstGeom prst="rect">
                <a:avLst/>
              </a:prstGeom>
              <a:blipFill>
                <a:blip r:embed="rId3"/>
                <a:stretch>
                  <a:fillRect l="-817" t="-1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3C0C1A-0FD2-4201-BBB0-087A70E7B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116" y="1297075"/>
            <a:ext cx="3743273" cy="200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/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E424D2-D844-43E3-A285-13C07EC5F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45" y="2644314"/>
                <a:ext cx="78220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/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A49799-C455-4024-B8DE-9D27960E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95" y="2932873"/>
                <a:ext cx="7875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/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E70A50-3C58-44E1-9C86-950E7271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920" y="2274982"/>
                <a:ext cx="78752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BE4DE5-F1F6-49F5-8DD9-5A81248C2645}"/>
              </a:ext>
            </a:extLst>
          </p:cNvPr>
          <p:cNvCxnSpPr/>
          <p:nvPr/>
        </p:nvCxnSpPr>
        <p:spPr>
          <a:xfrm>
            <a:off x="2558101" y="2828980"/>
            <a:ext cx="1431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399A-710A-4F28-B713-366A019B6BBD}"/>
              </a:ext>
            </a:extLst>
          </p:cNvPr>
          <p:cNvCxnSpPr>
            <a:cxnSpLocks/>
          </p:cNvCxnSpPr>
          <p:nvPr/>
        </p:nvCxnSpPr>
        <p:spPr>
          <a:xfrm flipH="1">
            <a:off x="3840637" y="3156710"/>
            <a:ext cx="2739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6A004-4E95-4DEA-8CE7-BC78F9A1B489}"/>
              </a:ext>
            </a:extLst>
          </p:cNvPr>
          <p:cNvCxnSpPr>
            <a:cxnSpLocks/>
          </p:cNvCxnSpPr>
          <p:nvPr/>
        </p:nvCxnSpPr>
        <p:spPr>
          <a:xfrm>
            <a:off x="3514610" y="2477260"/>
            <a:ext cx="4653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/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FD64F8-3217-4447-97E3-4E8CDAFE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49" y="3302205"/>
                <a:ext cx="4612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/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618781-078E-4062-8390-436634F9A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89" y="3302205"/>
                <a:ext cx="4666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/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E83918C-2C91-4430-826A-44A2A71D9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610" y="3302205"/>
                <a:ext cx="46660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F93420-CC55-4E67-AD61-FF1019ED8291}"/>
              </a:ext>
            </a:extLst>
          </p:cNvPr>
          <p:cNvCxnSpPr/>
          <p:nvPr/>
        </p:nvCxnSpPr>
        <p:spPr>
          <a:xfrm>
            <a:off x="2796920" y="2932873"/>
            <a:ext cx="0" cy="3693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84332-6226-4BA6-B6C2-83CB581101D9}"/>
              </a:ext>
            </a:extLst>
          </p:cNvPr>
          <p:cNvCxnSpPr>
            <a:cxnSpLocks/>
          </p:cNvCxnSpPr>
          <p:nvPr/>
        </p:nvCxnSpPr>
        <p:spPr>
          <a:xfrm>
            <a:off x="3706790" y="3117539"/>
            <a:ext cx="0" cy="184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052BAC-1157-43D1-8611-225F980ABB39}"/>
              </a:ext>
            </a:extLst>
          </p:cNvPr>
          <p:cNvCxnSpPr>
            <a:cxnSpLocks/>
          </p:cNvCxnSpPr>
          <p:nvPr/>
        </p:nvCxnSpPr>
        <p:spPr>
          <a:xfrm>
            <a:off x="4073363" y="2599924"/>
            <a:ext cx="0" cy="7022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794B4F-7A4E-4CCB-8458-9256A1E8DC5D}"/>
              </a:ext>
            </a:extLst>
          </p:cNvPr>
          <p:cNvCxnSpPr>
            <a:cxnSpLocks/>
          </p:cNvCxnSpPr>
          <p:nvPr/>
        </p:nvCxnSpPr>
        <p:spPr>
          <a:xfrm>
            <a:off x="5097716" y="1930308"/>
            <a:ext cx="0" cy="13718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/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29A02B-4875-4561-9BD8-BE2F6D1F1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03" y="3244334"/>
                <a:ext cx="7059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A7E5FA-61EC-744F-988D-4918651F77FC}"/>
              </a:ext>
            </a:extLst>
          </p:cNvPr>
          <p:cNvSpPr txBox="1">
            <a:spLocks/>
          </p:cNvSpPr>
          <p:nvPr/>
        </p:nvSpPr>
        <p:spPr>
          <a:xfrm>
            <a:off x="1056927" y="358034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</p:txBody>
      </p:sp>
    </p:spTree>
    <p:extLst>
      <p:ext uri="{BB962C8B-B14F-4D97-AF65-F5344CB8AC3E}">
        <p14:creationId xmlns:p14="http://schemas.microsoft.com/office/powerpoint/2010/main" val="248437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47987" y="356713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Bayesian Predictive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odeling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Assign to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stochastic process, which captures our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prior beliefs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on the unknown simulation output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Condition on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observed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simulation data to obtain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process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(⋅)|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which can be used for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prediction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emulation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(Sacks et al. 1989): a flexible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Bayesian 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nonparametric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model widely used in machine learning, astrophysics, engineering,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etc.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2" y="1299254"/>
                <a:ext cx="7800855" cy="5016758"/>
              </a:xfrm>
              <a:prstGeom prst="rect">
                <a:avLst/>
              </a:prstGeom>
              <a:blipFill>
                <a:blip r:embed="rId3"/>
                <a:stretch>
                  <a:fillRect l="-649" t="-758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8276F1-FAA6-4F42-A67B-17275BF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9" y="2037616"/>
            <a:ext cx="3271648" cy="22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3890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129778"/>
                <a:ext cx="7708349" cy="1055289"/>
              </a:xfrm>
              <a:prstGeom prst="rect">
                <a:avLst/>
              </a:prstGeom>
              <a:blipFill>
                <a:blip r:embed="rId4"/>
                <a:stretch>
                  <a:fillRect l="-870" t="-231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Two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ingredients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Covariance function: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Cov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{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}</m:t>
                      </m:r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62" y="2588901"/>
                <a:ext cx="7708349" cy="2862322"/>
              </a:xfrm>
              <a:prstGeom prst="rect">
                <a:avLst/>
              </a:prstGeom>
              <a:blipFill>
                <a:blip r:embed="rId5"/>
                <a:stretch>
                  <a:fillRect l="-791" t="-106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907" y="3000167"/>
            <a:ext cx="4829409" cy="33250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00ED8E-F0B1-463B-9BBA-D1C7E12716AF}"/>
              </a:ext>
            </a:extLst>
          </p:cNvPr>
          <p:cNvCxnSpPr>
            <a:cxnSpLocks/>
          </p:cNvCxnSpPr>
          <p:nvPr/>
        </p:nvCxnSpPr>
        <p:spPr>
          <a:xfrm flipH="1">
            <a:off x="2377770" y="4622462"/>
            <a:ext cx="4262769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/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C81AFB-457A-4687-A3A3-E5B05C37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129" y="4437796"/>
                <a:ext cx="62850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CC93-9F0C-4A1B-833B-ECBCC30AE081}"/>
              </a:ext>
            </a:extLst>
          </p:cNvPr>
          <p:cNvCxnSpPr>
            <a:cxnSpLocks/>
          </p:cNvCxnSpPr>
          <p:nvPr/>
        </p:nvCxnSpPr>
        <p:spPr>
          <a:xfrm flipV="1">
            <a:off x="3862768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BC9DBA-D8A9-4DC6-9170-F12CAD25DEDD}"/>
              </a:ext>
            </a:extLst>
          </p:cNvPr>
          <p:cNvCxnSpPr>
            <a:cxnSpLocks/>
          </p:cNvCxnSpPr>
          <p:nvPr/>
        </p:nvCxnSpPr>
        <p:spPr>
          <a:xfrm flipV="1">
            <a:off x="4456611" y="3000167"/>
            <a:ext cx="0" cy="289489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/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E16B79-99CE-405B-B30B-1B39FEB0A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28" y="2609868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/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962D1D7-F0E6-4ABC-8292-FA446F70B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312" y="2609868"/>
                <a:ext cx="4666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/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C837AAF-B226-49E0-851C-CA73CBED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79" y="2897077"/>
                <a:ext cx="69506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/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08A9A-3006-4A96-B41E-AAEB96217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539" y="5833540"/>
                <a:ext cx="3741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6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1" y="1816899"/>
            <a:ext cx="6690802" cy="3504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76" y="5321897"/>
                <a:ext cx="134302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877" y="3105674"/>
                <a:ext cx="1343027" cy="400110"/>
              </a:xfrm>
              <a:prstGeom prst="rect">
                <a:avLst/>
              </a:prstGeom>
              <a:blipFill>
                <a:blip r:embed="rId11"/>
                <a:stretch>
                  <a:fillRect r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GP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(⋅,⋅))</m:t>
                    </m:r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31" y="1914821"/>
                <a:ext cx="3200951" cy="707886"/>
              </a:xfrm>
              <a:prstGeom prst="rect">
                <a:avLst/>
              </a:prstGeom>
              <a:blipFill>
                <a:blip r:embed="rId12"/>
                <a:stretch>
                  <a:fillRect l="-2095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80892" y="4494340"/>
            <a:ext cx="3200951" cy="707886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049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solidFill>
                <a:srgbClr val="F3F3F3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Posterior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49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C049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data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870" y="4554176"/>
                <a:ext cx="3200951" cy="707886"/>
              </a:xfrm>
              <a:prstGeom prst="rect">
                <a:avLst/>
              </a:prstGeom>
              <a:blipFill>
                <a:blip r:embed="rId13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83424B-4571-4CD0-831E-44846027FEEB}"/>
              </a:ext>
            </a:extLst>
          </p:cNvPr>
          <p:cNvSpPr txBox="1"/>
          <p:nvPr/>
        </p:nvSpPr>
        <p:spPr>
          <a:xfrm>
            <a:off x="717825" y="1129778"/>
            <a:ext cx="77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Conditioning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simulation data: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A6F3B6-6148-9149-B72E-05D33B778DE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1140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13" grpId="0" animBg="1"/>
      <p:bldP spid="1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Emulator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mean)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𝜇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𝜼</m:t>
                          </m:r>
                          <m: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8" y="5027466"/>
                <a:ext cx="8341162" cy="1015663"/>
              </a:xfrm>
              <a:prstGeom prst="rect">
                <a:avLst/>
              </a:prstGeom>
              <a:blipFill>
                <a:blip r:embed="rId9"/>
                <a:stretch>
                  <a:fillRect l="-730" t="-3012" b="-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58B4CF72-B1CB-1D4A-AD80-81E00FE88E3C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518248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99" y="1077434"/>
            <a:ext cx="6501145" cy="36037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𝜃</m:t>
                      </m:r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08" y="4680736"/>
                <a:ext cx="80192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6780" y="2879314"/>
                <a:ext cx="1343027" cy="400110"/>
              </a:xfrm>
              <a:prstGeom prst="rect">
                <a:avLst/>
              </a:prstGeom>
              <a:blipFill>
                <a:blip r:embed="rId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29736" y="1359350"/>
            <a:ext cx="198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CC04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Posterior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22" y="4281088"/>
                <a:ext cx="66845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5799825" y="1955271"/>
            <a:ext cx="0" cy="246442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80846" y="1941879"/>
            <a:ext cx="4218980" cy="0"/>
          </a:xfrm>
          <a:prstGeom prst="line">
            <a:avLst/>
          </a:prstGeom>
          <a:ln w="22225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049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1705617"/>
                <a:ext cx="668457" cy="400110"/>
              </a:xfrm>
              <a:prstGeom prst="rect">
                <a:avLst/>
              </a:prstGeom>
              <a:blipFill>
                <a:blip r:embed="rId8"/>
                <a:stretch>
                  <a:fillRect t="-3077" r="-61818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722823" y="1742287"/>
            <a:ext cx="126627" cy="417487"/>
          </a:xfrm>
          <a:prstGeom prst="rect">
            <a:avLst/>
          </a:prstGeom>
          <a:solidFill>
            <a:srgbClr val="CC0498"/>
          </a:solidFill>
          <a:ln w="38100">
            <a:solidFill>
              <a:srgbClr val="CC0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5887951" y="1742287"/>
            <a:ext cx="133256" cy="417487"/>
          </a:xfrm>
          <a:prstGeom prst="rightBrace">
            <a:avLst>
              <a:gd name="adj1" fmla="val 31228"/>
              <a:gd name="adj2" fmla="val 50000"/>
            </a:avLst>
          </a:prstGeom>
          <a:ln w="25400">
            <a:solidFill>
              <a:srgbClr val="CC04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134053" y="1955271"/>
            <a:ext cx="435097" cy="1124099"/>
          </a:xfrm>
          <a:prstGeom prst="line">
            <a:avLst/>
          </a:prstGeom>
          <a:ln w="19050">
            <a:solidFill>
              <a:srgbClr val="CC049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498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Posterior variance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C0498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C049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498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5" y="3092742"/>
                <a:ext cx="2323299" cy="707886"/>
              </a:xfrm>
              <a:prstGeom prst="rect">
                <a:avLst/>
              </a:prstGeom>
              <a:blipFill>
                <a:blip r:embed="rId9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580846" y="349953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145308" y="4035301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86784" y="2953162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37193" y="2066616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281833" y="1528995"/>
            <a:ext cx="320897" cy="320897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96716" y="3174535"/>
            <a:ext cx="2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/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Uncertainty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kumimoji="0" 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(posterior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process variance) – also </a:t>
                </a:r>
                <a:r>
                  <a:rPr kumimoji="0" lang="en-US" sz="2000" b="1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closed form</a:t>
                </a:r>
                <a:r>
                  <a:rPr kumimoji="0" lang="en-US" sz="200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𝜂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Segoe UI" panose="020B0502040204020203" pitchFamily="34" charset="0"/>
                                    </a:rPr>
                                    <m:t>𝑛𝑒𝑤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data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𝑛𝑒𝑤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𝑲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EDFD48-B2A9-4370-A9DB-79FFE935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54" y="5074428"/>
                <a:ext cx="8341162" cy="1015663"/>
              </a:xfrm>
              <a:prstGeom prst="rect">
                <a:avLst/>
              </a:prstGeom>
              <a:blipFill>
                <a:blip r:embed="rId10"/>
                <a:stretch>
                  <a:fillRect l="-730" t="-2395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0410BC89-DDD5-0C4F-8E29-27EB05748A46}"/>
              </a:ext>
            </a:extLst>
          </p:cNvPr>
          <p:cNvSpPr txBox="1">
            <a:spLocks/>
          </p:cNvSpPr>
          <p:nvPr/>
        </p:nvSpPr>
        <p:spPr>
          <a:xfrm>
            <a:off x="881416" y="36526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Gaussian Processes</a:t>
            </a:r>
          </a:p>
        </p:txBody>
      </p:sp>
    </p:spTree>
    <p:extLst>
      <p:ext uri="{BB962C8B-B14F-4D97-AF65-F5344CB8AC3E}">
        <p14:creationId xmlns:p14="http://schemas.microsoft.com/office/powerpoint/2010/main" val="311267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23372" y="3811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Mean &amp; Covariance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Gaussian process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(GP)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prior model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𝜂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⋅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Segoe UI" panose="020B0502040204020203" pitchFamily="34" charset="0"/>
                        </a:rPr>
                        <m:t>GP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𝜇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Segoe UI" panose="020B0502040204020203" pitchFamily="34" charset="0"/>
                            </a:rPr>
                            <m:t>𝑘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⋅,⋅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Mean function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often taken to be a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𝜇</m:t>
                    </m:r>
                  </m:oMath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opular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correlation functions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 the literature: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Squared-exponential correlation:</a:t>
                </a:r>
              </a:p>
              <a:p>
                <a:pPr marL="1257300" lvl="2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𝑘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𝛾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Segoe UI" panose="020B0502040204020203" pitchFamily="34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𝑙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Segoe UI" panose="020B0502040204020203" pitchFamily="34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Segoe UI" panose="020B0502040204020203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2,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206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Segoe UI" panose="020B0502040204020203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rgbClr val="002060"/>
                  </a:solidFill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Matérn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Cressie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1991)</a:t>
                </a: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Cubic correlation (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Santner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et al. 2013)</a:t>
                </a:r>
              </a:p>
              <a:p>
                <a:pPr marR="0" lvl="1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sz="2000" b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00">
                  <a:lnSpc>
                    <a:spcPct val="150000"/>
                  </a:lnSpc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We will go over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GP fitting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Hands-on Session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04" y="1069467"/>
                <a:ext cx="7708349" cy="4944559"/>
              </a:xfrm>
              <a:prstGeom prst="rect">
                <a:avLst/>
              </a:prstGeom>
              <a:blipFill>
                <a:blip r:embed="rId3"/>
                <a:stretch>
                  <a:fillRect l="-65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43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Let’s integrate this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emulator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parameter estimation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 lvl="0"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Posterior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distribution:</a:t>
                </a: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Simulator</a:t>
                </a:r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ea typeface="+mn-ea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𝜂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expensive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, want to replace with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𝜂</m:t>
                        </m:r>
                      </m:e>
                    </m:acc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But the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emulator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has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predictive uncertainty</a:t>
                </a: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as well:</a:t>
                </a:r>
                <a:endParaRPr lang="en-US" sz="2000" noProof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i="0" u="none" strike="noStrike" kern="1200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from GP emulator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Integrate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this predictive uncertainty within the </a:t>
                </a:r>
                <a:r>
                  <a:rPr kumimoji="0" lang="en-US" sz="2000" b="1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likelihood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  <a:defRPr/>
                </a:pPr>
                <a:endParaRPr lang="en-US" sz="2000" b="1" baseline="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1270036"/>
                <a:ext cx="8261341" cy="5324535"/>
              </a:xfrm>
              <a:prstGeom prst="rect">
                <a:avLst/>
              </a:prstGeom>
              <a:blipFill>
                <a:blip r:embed="rId4"/>
                <a:stretch>
                  <a:fillRect l="-738" t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/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𝜂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749A4-28A3-4C98-8873-E689DD7D6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1" y="2477942"/>
                <a:ext cx="8261341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/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634A-8190-4B98-8129-CC0C923E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2477942"/>
                <a:ext cx="8261341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3EA733-7C8C-4C54-900B-1C6D3A960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AB9A-E556-499F-83EA-5C2B8E9BAB97}"/>
              </a:ext>
            </a:extLst>
          </p:cNvPr>
          <p:cNvSpPr txBox="1"/>
          <p:nvPr/>
        </p:nvSpPr>
        <p:spPr>
          <a:xfrm>
            <a:off x="598574" y="1270036"/>
            <a:ext cx="82613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integrate this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emulator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0">
              <a:defRPr/>
            </a:pPr>
            <a:endParaRPr lang="en-US" sz="20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distribution:</a:t>
            </a: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can use this modified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(which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emulator) within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MCMC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estimation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expensive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models</a:t>
            </a: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/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  <a:cs typeface="Segoe UI" panose="020B0502040204020203" pitchFamily="34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  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A65AB6-E67F-4A36-B36F-17004B042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88" y="2519973"/>
                <a:ext cx="9203332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AC38072-EE7E-254A-A14D-352DA49EB751}"/>
              </a:ext>
            </a:extLst>
          </p:cNvPr>
          <p:cNvSpPr txBox="1">
            <a:spLocks/>
          </p:cNvSpPr>
          <p:nvPr/>
        </p:nvSpPr>
        <p:spPr>
          <a:xfrm>
            <a:off x="1267212" y="38898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 Estimation with Emulator</a:t>
            </a:r>
          </a:p>
        </p:txBody>
      </p:sp>
    </p:spTree>
    <p:extLst>
      <p:ext uri="{BB962C8B-B14F-4D97-AF65-F5344CB8AC3E}">
        <p14:creationId xmlns:p14="http://schemas.microsoft.com/office/powerpoint/2010/main" val="1948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60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Problem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correlated observables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jointly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 solution (dimension reduction)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k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(transformed)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outputs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model them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independently</a:t>
                </a:r>
              </a:p>
              <a:p>
                <a:pPr lvl="1" defTabSz="914400">
                  <a:lnSpc>
                    <a:spcPct val="150000"/>
                  </a:lnSpc>
                  <a:defRPr/>
                </a:pP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Method</a:t>
                </a:r>
                <a:r>
                  <a:rPr kumimoji="0" 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r>
                  <a:rPr lang="en-US" sz="2000" b="1" dirty="0">
                    <a:solidFill>
                      <a:srgbClr val="0000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Principal Component Analysis (PCA)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Finds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directions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with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maximum variances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(contain most information of data) and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project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data onto these directions</a:t>
                </a:r>
                <a:endParaRPr lang="en-US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421160"/>
                <a:ext cx="7708349" cy="4189993"/>
              </a:xfrm>
              <a:prstGeom prst="rect">
                <a:avLst/>
              </a:prstGeom>
              <a:blipFill>
                <a:blip r:embed="rId3"/>
                <a:stretch>
                  <a:fillRect l="-65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13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7495" y="26750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221379" y="1394656"/>
            <a:ext cx="5675838" cy="4651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Principal Components (PC):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linearly uncorrelated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coordinates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transformation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observables that defines a new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coordinate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rule: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projected variance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PC: second highest projected variance,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orthogonal (perpendicular)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1</a:t>
            </a:r>
            <a:r>
              <a:rPr lang="en-US" sz="2000" baseline="30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</a:t>
            </a:r>
          </a:p>
          <a:p>
            <a:pPr marL="1257300" lvl="2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4D5799-7AB1-114D-A301-57359EAC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6" y="1001511"/>
            <a:ext cx="3424715" cy="34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1077D3-37D7-1443-A3D0-86EBB4084EC0}"/>
              </a:ext>
            </a:extLst>
          </p:cNvPr>
          <p:cNvSpPr txBox="1"/>
          <p:nvPr/>
        </p:nvSpPr>
        <p:spPr>
          <a:xfrm>
            <a:off x="433754" y="6503744"/>
            <a:ext cx="779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source: 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Principal_component_analysis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6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1E16A-BBE5-48AB-872C-EAADE7123770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outputs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</p:spTree>
    <p:extLst>
      <p:ext uri="{BB962C8B-B14F-4D97-AF65-F5344CB8AC3E}">
        <p14:creationId xmlns:p14="http://schemas.microsoft.com/office/powerpoint/2010/main" val="2093530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/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Iris data: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=150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iris flowers, classified as 3 types (</a:t>
                </a:r>
                <a:r>
                  <a:rPr lang="en-US" sz="20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red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green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2000" dirty="0">
                    <a:solidFill>
                      <a:srgbClr val="0432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blue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measurements (observables) for each flower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CAAD2-CA26-404E-BB43-40ACEF955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25" y="1064407"/>
                <a:ext cx="7708349" cy="1419941"/>
              </a:xfrm>
              <a:prstGeom prst="rect">
                <a:avLst/>
              </a:prstGeom>
              <a:blipFill>
                <a:blip r:embed="rId3"/>
                <a:stretch>
                  <a:fillRect l="-65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22AA3B-697E-F948-BA80-F90F01BBA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0" y="2608451"/>
            <a:ext cx="4701339" cy="374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120CE-1C42-E843-98DD-451721345EA8}"/>
              </a:ext>
            </a:extLst>
          </p:cNvPr>
          <p:cNvSpPr txBox="1"/>
          <p:nvPr/>
        </p:nvSpPr>
        <p:spPr>
          <a:xfrm>
            <a:off x="5604041" y="2909136"/>
            <a:ext cx="30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Visualizing pairwise correlations of 4 observables</a:t>
            </a:r>
          </a:p>
        </p:txBody>
      </p:sp>
    </p:spTree>
    <p:extLst>
      <p:ext uri="{BB962C8B-B14F-4D97-AF65-F5344CB8AC3E}">
        <p14:creationId xmlns:p14="http://schemas.microsoft.com/office/powerpoint/2010/main" val="279547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CAAD2-CA26-404E-BB43-40ACEF955F07}"/>
              </a:ext>
            </a:extLst>
          </p:cNvPr>
          <p:cNvSpPr txBox="1"/>
          <p:nvPr/>
        </p:nvSpPr>
        <p:spPr>
          <a:xfrm>
            <a:off x="717825" y="1016279"/>
            <a:ext cx="7708349" cy="133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PCA: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2 PCs (PC1, PC2) explains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95.81%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total variance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PC1 and PC2, discard PC3 and PC4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65F0B-55F9-0749-BD20-585DD9A3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27" y="2407098"/>
            <a:ext cx="4876420" cy="107212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97459CC-02C0-5646-9393-F4360FB646F6}"/>
              </a:ext>
            </a:extLst>
          </p:cNvPr>
          <p:cNvSpPr/>
          <p:nvPr/>
        </p:nvSpPr>
        <p:spPr>
          <a:xfrm>
            <a:off x="3910262" y="3218973"/>
            <a:ext cx="698971" cy="260246"/>
          </a:xfrm>
          <a:prstGeom prst="frame">
            <a:avLst/>
          </a:prstGeom>
          <a:solidFill>
            <a:srgbClr val="FA0ABB"/>
          </a:solidFill>
          <a:ln>
            <a:solidFill>
              <a:srgbClr val="FA0A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B250E-8335-E74C-BF52-E2D49B01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42" y="3572756"/>
            <a:ext cx="3695700" cy="286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/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First 2 PCs conveys almost all information contained in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use for further analysis (e.g., classification, emulation, etc.)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41FF4-C5E1-DA42-8439-7197E14BC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15" y="3837347"/>
                <a:ext cx="3465095" cy="1841210"/>
              </a:xfrm>
              <a:prstGeom prst="rect">
                <a:avLst/>
              </a:prstGeom>
              <a:blipFill>
                <a:blip r:embed="rId5"/>
                <a:stretch>
                  <a:fillRect l="-1095" t="-680" r="-2555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122D9AE3-0045-8F42-9ECB-15795EFB7B61}"/>
              </a:ext>
            </a:extLst>
          </p:cNvPr>
          <p:cNvSpPr txBox="1">
            <a:spLocks/>
          </p:cNvSpPr>
          <p:nvPr/>
        </p:nvSpPr>
        <p:spPr>
          <a:xfrm>
            <a:off x="1211559" y="34070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xample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(Iris Dataset)</a:t>
            </a:r>
          </a:p>
        </p:txBody>
      </p:sp>
    </p:spTree>
    <p:extLst>
      <p:ext uri="{BB962C8B-B14F-4D97-AF65-F5344CB8AC3E}">
        <p14:creationId xmlns:p14="http://schemas.microsoft.com/office/powerpoint/2010/main" val="18383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0537" y="335852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PCA for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arameter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stimation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64285-5479-1B46-9BD8-74A04D8A4449}"/>
              </a:ext>
            </a:extLst>
          </p:cNvPr>
          <p:cNvGrpSpPr/>
          <p:nvPr/>
        </p:nvGrpSpPr>
        <p:grpSpPr>
          <a:xfrm>
            <a:off x="2033881" y="2532826"/>
            <a:ext cx="2027582" cy="2668010"/>
            <a:chOff x="1630017" y="2248548"/>
            <a:chExt cx="2027582" cy="266801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E50B7A19-4E58-7D4D-9DA0-EBCD8173FEB3}"/>
                </a:ext>
              </a:extLst>
            </p:cNvPr>
            <p:cNvSpPr/>
            <p:nvPr/>
          </p:nvSpPr>
          <p:spPr>
            <a:xfrm>
              <a:off x="1630017" y="2248548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68F892-3006-E84F-B343-A90BDF0A3D5C}"/>
                </a:ext>
              </a:extLst>
            </p:cNvPr>
            <p:cNvGrpSpPr/>
            <p:nvPr/>
          </p:nvGrpSpPr>
          <p:grpSpPr>
            <a:xfrm>
              <a:off x="1828799" y="3144722"/>
              <a:ext cx="1828800" cy="1303686"/>
              <a:chOff x="1908313" y="3144722"/>
              <a:chExt cx="1828800" cy="13036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/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ln>
                    <a:solidFill>
                      <a:srgbClr val="7030A0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oMath>
                    </a14:m>
                    <a:r>
                      <a:rPr lang="en-US" b="1" dirty="0"/>
                      <a:t> (covariance matrix)</a:t>
                    </a:r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62EF1B17-54BE-A344-BBDD-81A4BB2096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104" y="3144722"/>
                    <a:ext cx="1325218" cy="874643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b="-12676"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17752A0-0259-E040-B6B4-1D31DD95DE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8313" y="4079076"/>
                    <a:ext cx="182880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690DA-15D1-CB44-9B4C-9EB0A6041DCC}"/>
              </a:ext>
            </a:extLst>
          </p:cNvPr>
          <p:cNvGrpSpPr/>
          <p:nvPr/>
        </p:nvGrpSpPr>
        <p:grpSpPr>
          <a:xfrm>
            <a:off x="888279" y="1250425"/>
            <a:ext cx="1828800" cy="4966465"/>
            <a:chOff x="153115" y="1217938"/>
            <a:chExt cx="1828800" cy="49664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48AC33-4887-AE45-81B4-AB48BB042DA9}"/>
                </a:ext>
              </a:extLst>
            </p:cNvPr>
            <p:cNvGrpSpPr/>
            <p:nvPr/>
          </p:nvGrpSpPr>
          <p:grpSpPr>
            <a:xfrm>
              <a:off x="153115" y="1217938"/>
              <a:ext cx="1828800" cy="4277391"/>
              <a:chOff x="484415" y="966147"/>
              <a:chExt cx="1828800" cy="42773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" name="Rounded Rectangle 2">
                    <a:extLst>
                      <a:ext uri="{FF2B5EF4-FFF2-40B4-BE49-F238E27FC236}">
                        <a16:creationId xmlns:a16="http://schemas.microsoft.com/office/drawing/2014/main" id="{69B6E530-25CC-CB4B-882C-12EA8B0160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/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Data: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data points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r>
                      <a:rPr lang="en-US" sz="20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2000" dirty="0">
                        <a:solidFill>
                          <a:srgbClr val="002060"/>
                        </a:solidFill>
                      </a:rPr>
                      <a:t>observables</a:t>
                    </a:r>
                    <a:endParaRPr lang="en-US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36CB3CBA-C5F5-4C4C-9C81-818BD35B77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415" y="966147"/>
                    <a:ext cx="182880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38" t="-2469" b="-98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7AE1F1F8-AE6D-8D45-8345-BC6EA85171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610D2-2E14-1549-A6BC-464FB0ED480A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B90CFCC-2FB4-2D4A-89F2-E7B0ADD80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/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2060"/>
                      </a:solidFill>
                    </a:rPr>
                    <a:t>Matrix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EBAA68-A89C-174D-8004-70A12176A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73" y="5538072"/>
                  <a:ext cx="1113186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5682" t="-3846" r="-3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4B6753-E79E-544A-BEC5-2BC97E113ECB}"/>
              </a:ext>
            </a:extLst>
          </p:cNvPr>
          <p:cNvGrpSpPr/>
          <p:nvPr/>
        </p:nvGrpSpPr>
        <p:grpSpPr>
          <a:xfrm>
            <a:off x="3829549" y="3429000"/>
            <a:ext cx="2657058" cy="1870936"/>
            <a:chOff x="3107637" y="3429000"/>
            <a:chExt cx="2657058" cy="187093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8D085E-0C16-B941-81E4-BF90C27DB9B4}"/>
                </a:ext>
              </a:extLst>
            </p:cNvPr>
            <p:cNvGrpSpPr/>
            <p:nvPr/>
          </p:nvGrpSpPr>
          <p:grpSpPr>
            <a:xfrm>
              <a:off x="3352802" y="3429000"/>
              <a:ext cx="2411893" cy="1870936"/>
              <a:chOff x="3670850" y="3144722"/>
              <a:chExt cx="2411893" cy="18709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/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solidFill>
                    <a:srgbClr val="9437FF"/>
                  </a:solidFill>
                  <a:ln>
                    <a:solidFill>
                      <a:srgbClr val="FA0ABB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a14:m>
                    <a:r>
                      <a:rPr lang="en-US" b="1" dirty="0"/>
                      <a:t> (eigenvalues)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a14:m>
                    <a:r>
                      <a:rPr lang="en-US" b="1" dirty="0"/>
                      <a:t> (eigenvectors)</a:t>
                    </a:r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431A9AAB-6153-3045-AF9F-D0EF790E67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139" y="3144722"/>
                    <a:ext cx="1827932" cy="93435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FA0ABB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/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Eigen-decomposition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𝐶𝑉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en-US" dirty="0">
                      <a:solidFill>
                        <a:srgbClr val="002060"/>
                      </a:solidFill>
                    </a:endParaRPr>
                  </a:p>
                  <a:p>
                    <a:r>
                      <a:rPr lang="en-US" dirty="0">
                        <a:solidFill>
                          <a:srgbClr val="002060"/>
                        </a:solidFill>
                      </a:rPr>
                      <a:t>Sort by eigenvalues (↘︎)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3E3D973-C850-324E-A427-D996C1F15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0850" y="4092328"/>
                    <a:ext cx="2411893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94" t="-2703" r="-524" b="-94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5CE3A5-087F-4046-BFD6-D3E96607865C}"/>
                </a:ext>
              </a:extLst>
            </p:cNvPr>
            <p:cNvCxnSpPr>
              <a:cxnSpLocks/>
            </p:cNvCxnSpPr>
            <p:nvPr/>
          </p:nvCxnSpPr>
          <p:spPr>
            <a:xfrm>
              <a:off x="3107637" y="3874179"/>
              <a:ext cx="46382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3ED74-8807-5943-B24A-6646558AD137}"/>
              </a:ext>
            </a:extLst>
          </p:cNvPr>
          <p:cNvGrpSpPr/>
          <p:nvPr/>
        </p:nvGrpSpPr>
        <p:grpSpPr>
          <a:xfrm>
            <a:off x="4406717" y="1655652"/>
            <a:ext cx="1581884" cy="1773348"/>
            <a:chOff x="3684805" y="1655652"/>
            <a:chExt cx="1581884" cy="17733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B93399-3460-2448-B4C9-9F8D03ADD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715" y="2945661"/>
              <a:ext cx="0" cy="4833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/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b="1" dirty="0"/>
                    <a:t> (first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en-US" b="1" dirty="0"/>
                    <a:t> eigenvectors)</a:t>
                  </a:r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8538FD0-005F-CB43-8261-AFD7E273E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805" y="2005203"/>
                  <a:ext cx="1581884" cy="93435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/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95F016B-2AA8-4F49-8E2D-2AD0C5F7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750" y="1655652"/>
                  <a:ext cx="1113186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33675A-E7FD-4644-8D32-6B08485C7DE6}"/>
              </a:ext>
            </a:extLst>
          </p:cNvPr>
          <p:cNvGrpSpPr/>
          <p:nvPr/>
        </p:nvGrpSpPr>
        <p:grpSpPr>
          <a:xfrm>
            <a:off x="5907184" y="1175160"/>
            <a:ext cx="2538649" cy="2976678"/>
            <a:chOff x="5907184" y="1175160"/>
            <a:chExt cx="2538649" cy="29766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018539-88C2-EB46-96C9-30EFC6D8273C}"/>
                </a:ext>
              </a:extLst>
            </p:cNvPr>
            <p:cNvGrpSpPr/>
            <p:nvPr/>
          </p:nvGrpSpPr>
          <p:grpSpPr>
            <a:xfrm>
              <a:off x="5907184" y="1175160"/>
              <a:ext cx="2320764" cy="2607346"/>
              <a:chOff x="5185272" y="1175160"/>
              <a:chExt cx="2320764" cy="2607346"/>
            </a:xfrm>
          </p:grpSpPr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07049CA0-8593-9847-88D4-6B9A71CDC0D1}"/>
                  </a:ext>
                </a:extLst>
              </p:cNvPr>
              <p:cNvSpPr/>
              <p:nvPr/>
            </p:nvSpPr>
            <p:spPr>
              <a:xfrm>
                <a:off x="6308728" y="1441593"/>
                <a:ext cx="424068" cy="204936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9C9517-2B67-BA44-84B8-B2D855217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689" y="2472380"/>
                <a:ext cx="115399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/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5A98165-D180-CF4C-9A37-145CDA2114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5272" y="2084912"/>
                    <a:ext cx="136775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/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4DB700EC-D6B9-DB4A-BD4A-011ED5A908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175160"/>
                    <a:ext cx="702365" cy="58309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/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9" name="Rounded Rectangle 48">
                    <a:extLst>
                      <a:ext uri="{FF2B5EF4-FFF2-40B4-BE49-F238E27FC236}">
                        <a16:creationId xmlns:a16="http://schemas.microsoft.com/office/drawing/2014/main" id="{3FA9C3D3-3F3C-9B4D-8661-CCA61653A1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1852350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/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A93CCE5B-D917-1048-9934-C3248A43A4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3671" y="3199410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167472-12D2-A047-A97A-F624CB37EB0C}"/>
                  </a:ext>
                </a:extLst>
              </p:cNvPr>
              <p:cNvSpPr txBox="1"/>
              <p:nvPr/>
            </p:nvSpPr>
            <p:spPr>
              <a:xfrm>
                <a:off x="7031138" y="2308075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/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FDD49E2-321C-414B-89E4-3AA5814C3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647" y="3782506"/>
                  <a:ext cx="111318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/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Reduced dimension of observables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Train GP on PCs (independent)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3F6849-4DD7-244D-B6C4-132126EF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07" y="4266751"/>
                <a:ext cx="2117727" cy="1754326"/>
              </a:xfrm>
              <a:prstGeom prst="rect">
                <a:avLst/>
              </a:prstGeom>
              <a:blipFill>
                <a:blip r:embed="rId19"/>
                <a:stretch>
                  <a:fillRect l="-1796" t="-2158" r="-4790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3964502" y="2026532"/>
            <a:ext cx="4696288" cy="2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Emulation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Gaussian Process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 Observables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Principal Component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Bayesian Inference Workflow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5" y="193740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FCE37D-DB96-EE4A-81C0-63A88B6E2B8D}"/>
              </a:ext>
            </a:extLst>
          </p:cNvPr>
          <p:cNvSpPr txBox="1">
            <a:spLocks/>
          </p:cNvSpPr>
          <p:nvPr/>
        </p:nvSpPr>
        <p:spPr>
          <a:xfrm>
            <a:off x="1090910" y="31492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8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2F5BA-983A-8342-9AE3-C8CE6762D8B8}"/>
              </a:ext>
            </a:extLst>
          </p:cNvPr>
          <p:cNvGrpSpPr/>
          <p:nvPr/>
        </p:nvGrpSpPr>
        <p:grpSpPr>
          <a:xfrm>
            <a:off x="519628" y="1825704"/>
            <a:ext cx="1113186" cy="3851080"/>
            <a:chOff x="774849" y="1974573"/>
            <a:chExt cx="1113186" cy="385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/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2BAFBEC-8BB5-6444-9614-7BFABD85B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1974573"/>
                  <a:ext cx="702365" cy="58309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/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2060"/>
                      </a:solidFill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a14:m>
                  <a:r>
                    <a:rPr lang="en-US" sz="1600" b="1" dirty="0">
                      <a:solidFill>
                        <a:srgbClr val="002060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endParaRPr lang="en-US" sz="1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07A1D1-D32A-564C-9AAB-987094DE7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9" y="5240878"/>
                  <a:ext cx="11131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247" t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/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61FE9A3-3FEF-1048-9093-E412D2688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2723964"/>
                  <a:ext cx="702365" cy="58309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2C50ED-42EC-FD42-8767-C9BE10A4B29E}"/>
                </a:ext>
              </a:extLst>
            </p:cNvPr>
            <p:cNvSpPr txBox="1"/>
            <p:nvPr/>
          </p:nvSpPr>
          <p:spPr>
            <a:xfrm>
              <a:off x="1046922" y="3525078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/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418B7D37-CB1B-5641-A613-A036A957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21" y="4660442"/>
                  <a:ext cx="702365" cy="58309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58D411-3507-4440-B2B3-1C2B46B93B04}"/>
              </a:ext>
            </a:extLst>
          </p:cNvPr>
          <p:cNvGrpSpPr/>
          <p:nvPr/>
        </p:nvGrpSpPr>
        <p:grpSpPr>
          <a:xfrm>
            <a:off x="2421123" y="2196830"/>
            <a:ext cx="1415193" cy="2976678"/>
            <a:chOff x="3105994" y="2794714"/>
            <a:chExt cx="1415193" cy="297667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9F7DF25-8CF4-234E-979E-2926D3522C5E}"/>
                </a:ext>
              </a:extLst>
            </p:cNvPr>
            <p:cNvSpPr/>
            <p:nvPr/>
          </p:nvSpPr>
          <p:spPr>
            <a:xfrm>
              <a:off x="3105994" y="3061147"/>
              <a:ext cx="424068" cy="2049365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/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8D1CECA0-1EA6-2441-B185-149C3C039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2794714"/>
                  <a:ext cx="702365" cy="58309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/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17CC2F8-F8CF-284C-BEFC-62E684E1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3471904"/>
                  <a:ext cx="702365" cy="58309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/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𝑷𝑪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B84E3973-F711-5F46-87D2-7A26961C7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937" y="4818964"/>
                  <a:ext cx="702365" cy="58309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01713D-B979-064D-B8A3-62628B1176AC}"/>
                </a:ext>
              </a:extLst>
            </p:cNvPr>
            <p:cNvSpPr txBox="1"/>
            <p:nvPr/>
          </p:nvSpPr>
          <p:spPr>
            <a:xfrm>
              <a:off x="3828404" y="3927629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/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US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A92D91-F3CB-8349-B5C4-F6C6FCFC8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8001" y="5402060"/>
                  <a:ext cx="111318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AB10C44-3DD0-6741-A79F-7EAF14961A2F}"/>
              </a:ext>
            </a:extLst>
          </p:cNvPr>
          <p:cNvSpPr/>
          <p:nvPr/>
        </p:nvSpPr>
        <p:spPr>
          <a:xfrm>
            <a:off x="1324940" y="215117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4FCAF1B-65D7-1A40-AAFD-EA398D1E3BDD}"/>
              </a:ext>
            </a:extLst>
          </p:cNvPr>
          <p:cNvSpPr/>
          <p:nvPr/>
        </p:nvSpPr>
        <p:spPr>
          <a:xfrm>
            <a:off x="1749009" y="3195770"/>
            <a:ext cx="658028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D1828E-7194-F945-9162-1E348F667D31}"/>
              </a:ext>
            </a:extLst>
          </p:cNvPr>
          <p:cNvGrpSpPr/>
          <p:nvPr/>
        </p:nvGrpSpPr>
        <p:grpSpPr>
          <a:xfrm>
            <a:off x="3618431" y="2176583"/>
            <a:ext cx="1105131" cy="2617857"/>
            <a:chOff x="3904539" y="2621762"/>
            <a:chExt cx="1105131" cy="261785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68237-6A12-8B4D-AE62-CD681E3135DF}"/>
                </a:ext>
              </a:extLst>
            </p:cNvPr>
            <p:cNvCxnSpPr/>
            <p:nvPr/>
          </p:nvCxnSpPr>
          <p:spPr>
            <a:xfrm>
              <a:off x="3904539" y="2908442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/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4E557FC3-BB2E-8644-A1B7-ACDE895BC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2621762"/>
                  <a:ext cx="702365" cy="57336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63ECC4D-0215-7346-ADC3-00B8647F62F8}"/>
                </a:ext>
              </a:extLst>
            </p:cNvPr>
            <p:cNvCxnSpPr/>
            <p:nvPr/>
          </p:nvCxnSpPr>
          <p:spPr>
            <a:xfrm>
              <a:off x="3904539" y="3603370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/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B4A76AB-3EB3-CA45-9D8B-1321CDB91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3316690"/>
                  <a:ext cx="702365" cy="57336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0886D6-FE65-9A4F-92C8-89DC77573959}"/>
                </a:ext>
              </a:extLst>
            </p:cNvPr>
            <p:cNvCxnSpPr/>
            <p:nvPr/>
          </p:nvCxnSpPr>
          <p:spPr>
            <a:xfrm>
              <a:off x="3904539" y="4952939"/>
              <a:ext cx="4027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/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solidFill>
                  <a:srgbClr val="D883FF"/>
                </a:solidFill>
                <a:ln>
                  <a:solidFill>
                    <a:srgbClr val="FA0ABB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F2A3CAA-CFDB-A740-A492-40D0889C9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305" y="4666259"/>
                  <a:ext cx="702365" cy="57336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FA0AB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9C9B4E-BF25-CA40-A267-A428340250F3}"/>
                </a:ext>
              </a:extLst>
            </p:cNvPr>
            <p:cNvSpPr txBox="1"/>
            <p:nvPr/>
          </p:nvSpPr>
          <p:spPr>
            <a:xfrm>
              <a:off x="4546360" y="3774924"/>
              <a:ext cx="272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  <a:p>
              <a:r>
                <a:rPr lang="en-US" b="1" dirty="0"/>
                <a:t>.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74BC5E8-D23B-934A-B0B1-83B14925634E}"/>
              </a:ext>
            </a:extLst>
          </p:cNvPr>
          <p:cNvSpPr txBox="1"/>
          <p:nvPr/>
        </p:nvSpPr>
        <p:spPr>
          <a:xfrm>
            <a:off x="1584187" y="1352960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Dimension reduction via PCA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FF33A-AE98-5E40-9B23-9CFBAA147D7D}"/>
              </a:ext>
            </a:extLst>
          </p:cNvPr>
          <p:cNvSpPr txBox="1"/>
          <p:nvPr/>
        </p:nvSpPr>
        <p:spPr>
          <a:xfrm>
            <a:off x="3227459" y="1310643"/>
            <a:ext cx="147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Interpolate each PC by a GP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21DB6B2-3CC6-D341-9B76-5A75977E3690}"/>
              </a:ext>
            </a:extLst>
          </p:cNvPr>
          <p:cNvSpPr/>
          <p:nvPr/>
        </p:nvSpPr>
        <p:spPr>
          <a:xfrm>
            <a:off x="4750385" y="2457405"/>
            <a:ext cx="424069" cy="20493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1658DD-955C-964C-9B5D-11B76DB40947}"/>
              </a:ext>
            </a:extLst>
          </p:cNvPr>
          <p:cNvGrpSpPr/>
          <p:nvPr/>
        </p:nvGrpSpPr>
        <p:grpSpPr>
          <a:xfrm>
            <a:off x="6023426" y="1825704"/>
            <a:ext cx="1688927" cy="3854415"/>
            <a:chOff x="4963744" y="2126504"/>
            <a:chExt cx="1688927" cy="38544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C0E3C2-7A9C-1B47-8679-5FE993AE84E8}"/>
                </a:ext>
              </a:extLst>
            </p:cNvPr>
            <p:cNvGrpSpPr/>
            <p:nvPr/>
          </p:nvGrpSpPr>
          <p:grpSpPr>
            <a:xfrm>
              <a:off x="5175778" y="2126504"/>
              <a:ext cx="1476893" cy="3854415"/>
              <a:chOff x="586499" y="1974573"/>
              <a:chExt cx="1476893" cy="38544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/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826438CE-4A0B-E945-8AD0-6B7A505CA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1974573"/>
                    <a:ext cx="702365" cy="58309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/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Predictions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oMath>
                    </a14:m>
                    <a:r>
                      <a:rPr lang="en-US" sz="1600" b="1" dirty="0">
                        <a:solidFill>
                          <a:srgbClr val="002060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sz="1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68BE6DB-68F0-C243-88E8-4637103EB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499" y="5237544"/>
                    <a:ext cx="1476893" cy="591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/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0" name="Rounded Rectangle 49">
                    <a:extLst>
                      <a:ext uri="{FF2B5EF4-FFF2-40B4-BE49-F238E27FC236}">
                        <a16:creationId xmlns:a16="http://schemas.microsoft.com/office/drawing/2014/main" id="{C2CBA31A-E773-8E47-8B11-026D52D763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2723964"/>
                    <a:ext cx="702365" cy="583096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5A9C5C-EA2A-1D41-9446-95EC301F5BAC}"/>
                  </a:ext>
                </a:extLst>
              </p:cNvPr>
              <p:cNvSpPr txBox="1"/>
              <p:nvPr/>
            </p:nvSpPr>
            <p:spPr>
              <a:xfrm>
                <a:off x="1046922" y="3525078"/>
                <a:ext cx="2723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  <a:p>
                <a:r>
                  <a:rPr lang="en-US" b="1" dirty="0"/>
                  <a:t>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/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2" name="Rounded Rectangle 51">
                    <a:extLst>
                      <a:ext uri="{FF2B5EF4-FFF2-40B4-BE49-F238E27FC236}">
                        <a16:creationId xmlns:a16="http://schemas.microsoft.com/office/drawing/2014/main" id="{32C22A41-26A2-874F-9EAC-9E06AA67B7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21" y="4660442"/>
                    <a:ext cx="702365" cy="583096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1B812FD3-FAA1-6D4F-AD66-A480F16D6C83}"/>
                </a:ext>
              </a:extLst>
            </p:cNvPr>
            <p:cNvSpPr/>
            <p:nvPr/>
          </p:nvSpPr>
          <p:spPr>
            <a:xfrm rot="10800000">
              <a:off x="4963744" y="2439939"/>
              <a:ext cx="424069" cy="266801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96C909-BDA1-4A47-AE4D-E87D98520861}"/>
              </a:ext>
            </a:extLst>
          </p:cNvPr>
          <p:cNvSpPr/>
          <p:nvPr/>
        </p:nvSpPr>
        <p:spPr>
          <a:xfrm>
            <a:off x="5170623" y="3171517"/>
            <a:ext cx="853173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  <a:r>
              <a:rPr lang="en-US" b="1" baseline="30000" dirty="0"/>
              <a:t>-1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425293-4C28-4744-B487-7F83EA97D252}"/>
              </a:ext>
            </a:extLst>
          </p:cNvPr>
          <p:cNvSpPr txBox="1"/>
          <p:nvPr/>
        </p:nvSpPr>
        <p:spPr>
          <a:xfrm>
            <a:off x="4875907" y="1349404"/>
            <a:ext cx="168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Reconstruct observables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E49364C0-646D-E444-A1B6-409DE8594723}"/>
              </a:ext>
            </a:extLst>
          </p:cNvPr>
          <p:cNvSpPr/>
          <p:nvPr/>
        </p:nvSpPr>
        <p:spPr>
          <a:xfrm>
            <a:off x="7216652" y="2135111"/>
            <a:ext cx="424069" cy="2668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A96156E-5A96-B94B-8877-EC060FCCDFB7}"/>
              </a:ext>
            </a:extLst>
          </p:cNvPr>
          <p:cNvSpPr/>
          <p:nvPr/>
        </p:nvSpPr>
        <p:spPr>
          <a:xfrm>
            <a:off x="7649529" y="3149197"/>
            <a:ext cx="941080" cy="573360"/>
          </a:xfrm>
          <a:prstGeom prst="roundRect">
            <a:avLst/>
          </a:prstGeom>
          <a:solidFill>
            <a:srgbClr val="D883FF"/>
          </a:solidFill>
          <a:ln>
            <a:solidFill>
              <a:srgbClr val="FA0ABB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MCMC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E0BD52-2BBB-C443-B349-CB45752AA263}"/>
              </a:ext>
            </a:extLst>
          </p:cNvPr>
          <p:cNvSpPr txBox="1"/>
          <p:nvPr/>
        </p:nvSpPr>
        <p:spPr>
          <a:xfrm>
            <a:off x="7481394" y="1349404"/>
            <a:ext cx="168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Sampling the posterior via MCMC</a:t>
            </a:r>
          </a:p>
        </p:txBody>
      </p:sp>
    </p:spTree>
    <p:extLst>
      <p:ext uri="{BB962C8B-B14F-4D97-AF65-F5344CB8AC3E}">
        <p14:creationId xmlns:p14="http://schemas.microsoft.com/office/powerpoint/2010/main" val="9571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0" grpId="0"/>
      <p:bldP spid="42" grpId="0"/>
      <p:bldP spid="45" grpId="0" animBg="1"/>
      <p:bldP spid="55" grpId="0" animBg="1"/>
      <p:bldP spid="56" grpId="0"/>
      <p:bldP spid="57" grpId="0" animBg="1"/>
      <p:bldP spid="58" grpId="0" animBg="1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25193-8DD5-954F-A6A6-AF2A24D6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6" y="1130970"/>
            <a:ext cx="4695142" cy="5122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6DF46-14AB-814C-BA01-23DDA1D8D925}"/>
              </a:ext>
            </a:extLst>
          </p:cNvPr>
          <p:cNvSpPr txBox="1"/>
          <p:nvPr/>
        </p:nvSpPr>
        <p:spPr>
          <a:xfrm>
            <a:off x="5367068" y="1830047"/>
            <a:ext cx="3453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Posterior distribution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select parameters in recent 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JETSCAPE </a:t>
            </a:r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Everett et al. (2021):</a:t>
            </a:r>
          </a:p>
          <a:p>
            <a:r>
              <a:rPr lang="en-US" dirty="0">
                <a:hlinkClick r:id="rId4"/>
              </a:rPr>
              <a:t>https://journals.aps.org/prc/pdf/10.1103/PhysRevC.103.054904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0FD02B-286C-CD41-AAB9-F0C31C40DADE}"/>
              </a:ext>
            </a:extLst>
          </p:cNvPr>
          <p:cNvSpPr txBox="1">
            <a:spLocks/>
          </p:cNvSpPr>
          <p:nvPr/>
        </p:nvSpPr>
        <p:spPr>
          <a:xfrm>
            <a:off x="1011342" y="329036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12435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947171" y="3430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File:Pictofigo - Idea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0" y="1999223"/>
            <a:ext cx="2760663" cy="306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1" y="304955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Session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010A-0A3C-4942-9BDE-F51671E0C6AB}"/>
              </a:ext>
            </a:extLst>
          </p:cNvPr>
          <p:cNvSpPr txBox="1"/>
          <p:nvPr/>
        </p:nvSpPr>
        <p:spPr>
          <a:xfrm>
            <a:off x="604920" y="1678341"/>
            <a:ext cx="8261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will now go over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pedagogical example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Bayesian parameter estimation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hands-on session</a:t>
            </a:r>
            <a:r>
              <a:rPr lang="en-US" sz="2000" baseline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000" noProof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Please follow</a:t>
            </a:r>
            <a:r>
              <a:rPr lang="en-US" sz="2000" b="1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noProof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at:</a:t>
            </a:r>
          </a:p>
          <a:p>
            <a:pPr lvl="0"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</a:t>
            </a:r>
            <a:r>
              <a:rPr lang="en-US" sz="20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github.com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/JETSCAPE/SummerSchool2022/blob/main/Aug02_BayesOverview/20220802%20Hands-on%20Session_Bayesian%20Analysis%20I.ipynb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116A3B-DCE5-124E-8E1F-C578D45B40B4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61083-709A-9F42-9BAA-DA1814C3C15A}"/>
              </a:ext>
            </a:extLst>
          </p:cNvPr>
          <p:cNvSpPr txBox="1"/>
          <p:nvPr/>
        </p:nvSpPr>
        <p:spPr>
          <a:xfrm>
            <a:off x="598575" y="2682693"/>
            <a:ext cx="7946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theoretical descriptions of the relevant processes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inputs for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 (Observables)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outputs generated from the model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parameters 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result in </a:t>
            </a: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given set of model outputs</a:t>
            </a: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aseline="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53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52E7DA-4C1D-E941-AB6F-290ED0145007}"/>
              </a:ext>
            </a:extLst>
          </p:cNvPr>
          <p:cNvSpPr/>
          <p:nvPr/>
        </p:nvSpPr>
        <p:spPr>
          <a:xfrm>
            <a:off x="888290" y="1366187"/>
            <a:ext cx="1468515" cy="926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99C076-D797-0F4D-8F3F-0243E7AEFE9E}"/>
              </a:ext>
            </a:extLst>
          </p:cNvPr>
          <p:cNvSpPr/>
          <p:nvPr/>
        </p:nvSpPr>
        <p:spPr>
          <a:xfrm rot="10800000">
            <a:off x="2579544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EE51AB7-56B0-8E4C-9E12-3B43EE4DB544}"/>
              </a:ext>
            </a:extLst>
          </p:cNvPr>
          <p:cNvSpPr/>
          <p:nvPr/>
        </p:nvSpPr>
        <p:spPr>
          <a:xfrm rot="10800000">
            <a:off x="5431383" y="1637592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8F819A-7585-7546-BADA-E9EE1774393B}"/>
              </a:ext>
            </a:extLst>
          </p:cNvPr>
          <p:cNvSpPr/>
          <p:nvPr/>
        </p:nvSpPr>
        <p:spPr>
          <a:xfrm>
            <a:off x="6591968" y="1382799"/>
            <a:ext cx="1663742" cy="92612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 (Observables)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/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noisy </a:t>
                </a: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observables:</a:t>
                </a: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kumimoji="0" lang="en-US" sz="20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800100" lvl="1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endParaRPr lang="en-US" sz="2000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Observed 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probability distribution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Distribution of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61083-709A-9F42-9BAA-DA1814C3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4" y="2682693"/>
                <a:ext cx="8041333" cy="2804935"/>
              </a:xfrm>
              <a:prstGeom prst="rect">
                <a:avLst/>
              </a:prstGeom>
              <a:blipFill>
                <a:blip r:embed="rId3"/>
                <a:stretch>
                  <a:fillRect l="-631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1206BC-0BDD-CA46-8642-514979B2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2" y="3393831"/>
            <a:ext cx="1665820" cy="151758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2502A61-969E-E34D-AF16-4794C7770BA9}"/>
              </a:ext>
            </a:extLst>
          </p:cNvPr>
          <p:cNvSpPr/>
          <p:nvPr/>
        </p:nvSpPr>
        <p:spPr>
          <a:xfrm>
            <a:off x="4555632" y="3959194"/>
            <a:ext cx="937846" cy="38686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8D2EB-3E6C-4449-91F6-AE3767BB4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0" y="3393830"/>
            <a:ext cx="1592717" cy="151759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CC3873-BE09-5748-BF12-3A1B81FA7BD0}"/>
              </a:ext>
            </a:extLst>
          </p:cNvPr>
          <p:cNvSpPr/>
          <p:nvPr/>
        </p:nvSpPr>
        <p:spPr>
          <a:xfrm>
            <a:off x="3740129" y="1382799"/>
            <a:ext cx="1468515" cy="926124"/>
          </a:xfrm>
          <a:prstGeom prst="round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3F3F3"/>
                </a:solidFill>
              </a:rPr>
              <a:t>(Model)</a:t>
            </a:r>
            <a:r>
              <a:rPr lang="en-US" b="1" baseline="30000" dirty="0">
                <a:solidFill>
                  <a:srgbClr val="F3F3F3"/>
                </a:solidFill>
              </a:rPr>
              <a:t>-1</a:t>
            </a:r>
            <a:endParaRPr lang="en-US" b="1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2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F4F3-E928-164C-B5F6-C314D32C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6B49-3D95-41E5-A737-E7601C9511A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9B659-97A9-4D46-A4D0-871BCD00AE8A}"/>
              </a:ext>
            </a:extLst>
          </p:cNvPr>
          <p:cNvSpPr txBox="1"/>
          <p:nvPr/>
        </p:nvSpPr>
        <p:spPr>
          <a:xfrm>
            <a:off x="4447712" y="2375152"/>
            <a:ext cx="4696288" cy="141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pic>
        <p:nvPicPr>
          <p:cNvPr id="6" name="Picture 2" descr="85 notepad free clipart | Public domain vectors">
            <a:extLst>
              <a:ext uri="{FF2B5EF4-FFF2-40B4-BE49-F238E27FC236}">
                <a16:creationId xmlns:a16="http://schemas.microsoft.com/office/drawing/2014/main" id="{368AD53F-D6AF-5F48-AE02-1FCB3D0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" y="2051862"/>
            <a:ext cx="2766572" cy="275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8DE448-93F2-CE46-9024-2309AE554A79}"/>
              </a:ext>
            </a:extLst>
          </p:cNvPr>
          <p:cNvSpPr txBox="1">
            <a:spLocks/>
          </p:cNvSpPr>
          <p:nvPr/>
        </p:nvSpPr>
        <p:spPr>
          <a:xfrm>
            <a:off x="1023372" y="267440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5461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23372" y="220548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/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(or degree of belief in A)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B given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A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" panose="020B0502040204020203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</a:t>
                </a:r>
                <a:r>
                  <a:rPr kumimoji="0" lang="en-US" sz="200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B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𝐵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: probability of A given B (target)</a:t>
                </a: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1E16A-BBE5-48AB-872C-EAADE7123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7" y="3804022"/>
                <a:ext cx="7946850" cy="1881605"/>
              </a:xfrm>
              <a:prstGeom prst="rect">
                <a:avLst/>
              </a:prstGeom>
              <a:blipFill>
                <a:blip r:embed="rId3"/>
                <a:stretch>
                  <a:fillRect l="-639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/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B4D885-388A-C447-B020-CC856865F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8" y="2029418"/>
                <a:ext cx="4208584" cy="874598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18th century statistician and philosopher Thomas Bayes is still having an amazing impact on the field of data science.">
            <a:extLst>
              <a:ext uri="{FF2B5EF4-FFF2-40B4-BE49-F238E27FC236}">
                <a16:creationId xmlns:a16="http://schemas.microsoft.com/office/drawing/2014/main" id="{223521A6-C299-5143-8CA5-A49250A3C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2373"/>
            <a:ext cx="4092433" cy="21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5669F-1A26-2B43-B79E-E07BC235584C}"/>
              </a:ext>
            </a:extLst>
          </p:cNvPr>
          <p:cNvSpPr txBox="1"/>
          <p:nvPr/>
        </p:nvSpPr>
        <p:spPr>
          <a:xfrm>
            <a:off x="4692929" y="3269209"/>
            <a:ext cx="409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6"/>
              </a:rPr>
              <a:t>https://www.elmhurst.edu/blog/thomas-bayes/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090910" y="267441"/>
            <a:ext cx="7424440" cy="573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72C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Bayes’ Rule: A Simple Example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36B49-3D95-41E5-A737-E7601C9511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/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Question: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40% of all rainy days have cloudy mornings.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rainy days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0.1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  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City X, probability of cloudy mornings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0.2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 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morning in City X is cloudy, what’s the probability of rain?   </a:t>
                </a: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en-US" sz="2000" b="1" dirty="0">
                    <a:solidFill>
                      <a:srgbClr val="00206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Solution: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solidFill>
                          <a:srgbClr val="FA0ABB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FA0ABB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= “rain”</a:t>
                </a:r>
              </a:p>
              <a:p>
                <a:pPr marL="342900" lvl="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kumimoji="0" 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= “cloudy</a:t>
                </a:r>
                <a:r>
                  <a:rPr kumimoji="0" lang="en-US" i="0" u="none" strike="noStrike" kern="1200" cap="none" spc="0" normalizeH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 morning”</a:t>
                </a:r>
              </a:p>
              <a:p>
                <a:pPr marL="342900" indent="-342900" defTabSz="9144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A0AB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0.1⋅0.4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noProof="0" dirty="0">
                    <a:solidFill>
                      <a:srgbClr val="002060"/>
                    </a:solidFill>
                  </a:rPr>
                  <a:t> </a:t>
                </a:r>
                <a:endParaRPr kumimoji="0" lang="en-US" i="0" u="none" strike="noStrike" kern="1200" cap="none" spc="0" normalizeH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lvl="0" defTabSz="914400">
                  <a:lnSpc>
                    <a:spcPct val="150000"/>
                  </a:lnSpc>
                  <a:defRPr/>
                </a:pPr>
                <a:endParaRPr kumimoji="0" 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61AD37-BF6F-5646-9A3D-201F9C169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97" y="1168943"/>
                <a:ext cx="8232234" cy="5069721"/>
              </a:xfrm>
              <a:prstGeom prst="rect">
                <a:avLst/>
              </a:prstGeom>
              <a:blipFill>
                <a:blip r:embed="rId3"/>
                <a:stretch>
                  <a:fillRect l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/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=0.4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4DA54-1EDF-2A48-954F-0E69B88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29" y="1699847"/>
                <a:ext cx="155184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/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FA0ABB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CFA773-2011-C045-AE7D-3B639547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87" y="2108651"/>
                <a:ext cx="1551842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/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)=0.2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D1A30F-3D7A-2B41-A81A-129CC98A8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17" y="2430672"/>
                <a:ext cx="1551842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/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A0ABB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𝐴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?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CC358A-A1E7-9E45-BF10-50C8F0AEA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36" y="2837444"/>
                <a:ext cx="1551842" cy="507831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1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52067</TotalTime>
  <Words>2522</Words>
  <Application>Microsoft Macintosh PowerPoint</Application>
  <PresentationFormat>On-screen Show (4:3)</PresentationFormat>
  <Paragraphs>568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Segoe UI</vt:lpstr>
      <vt:lpstr>Office Theme</vt:lpstr>
      <vt:lpstr>Introduction to Bayesian Analysis</vt:lpstr>
      <vt:lpstr>Section I.  The Bayesian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II.  Bayesian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III.  Computer Model Emulation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SimonLenovo</dc:creator>
  <cp:lastModifiedBy>Ji Yi</cp:lastModifiedBy>
  <cp:revision>1724</cp:revision>
  <dcterms:created xsi:type="dcterms:W3CDTF">2016-10-24T17:24:36Z</dcterms:created>
  <dcterms:modified xsi:type="dcterms:W3CDTF">2022-08-01T21:32:55Z</dcterms:modified>
</cp:coreProperties>
</file>